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  <p:sldMasterId id="2147483667" r:id="rId20"/>
    <p:sldMasterId id="2147483668" r:id="rId21"/>
    <p:sldMasterId id="2147483669" r:id="rId22"/>
    <p:sldMasterId id="2147483670" r:id="rId23"/>
    <p:sldMasterId id="2147483671" r:id="rId24"/>
  </p:sldMasterIdLst>
  <p:sldIdLst>
    <p:sldId id="274" r:id="rId25"/>
    <p:sldId id="300" r:id="rId26"/>
    <p:sldId id="298" r:id="rId27"/>
    <p:sldId id="278" r:id="rId28"/>
    <p:sldId id="293" r:id="rId29"/>
    <p:sldId id="259" r:id="rId30"/>
    <p:sldId id="302" r:id="rId31"/>
    <p:sldId id="261" r:id="rId32"/>
    <p:sldId id="282" r:id="rId33"/>
    <p:sldId id="260" r:id="rId34"/>
    <p:sldId id="265" r:id="rId35"/>
    <p:sldId id="272" r:id="rId36"/>
    <p:sldId id="280" r:id="rId37"/>
    <p:sldId id="268" r:id="rId38"/>
    <p:sldId id="269" r:id="rId39"/>
    <p:sldId id="303" r:id="rId40"/>
    <p:sldId id="301" r:id="rId41"/>
    <p:sldId id="263" r:id="rId42"/>
    <p:sldId id="257" r:id="rId43"/>
    <p:sldId id="267" r:id="rId44"/>
    <p:sldId id="264" r:id="rId45"/>
    <p:sldId id="266" r:id="rId46"/>
    <p:sldId id="291" r:id="rId47"/>
    <p:sldId id="270" r:id="rId48"/>
    <p:sldId id="271" r:id="rId49"/>
    <p:sldId id="304" r:id="rId50"/>
    <p:sldId id="283" r:id="rId51"/>
    <p:sldId id="284" r:id="rId52"/>
    <p:sldId id="285" r:id="rId53"/>
    <p:sldId id="286" r:id="rId54"/>
    <p:sldId id="287" r:id="rId55"/>
    <p:sldId id="288" r:id="rId56"/>
    <p:sldId id="299" r:id="rId57"/>
    <p:sldId id="275" r:id="rId58"/>
    <p:sldId id="277" r:id="rId59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Helvetica Neue Light"/>
        <a:ea typeface="ヒラギノ角ゴ ProN W3"/>
        <a:cs typeface="ヒラギノ角ゴ ProN W3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13" autoAdjust="0"/>
  </p:normalViewPr>
  <p:slideViewPr>
    <p:cSldViewPr>
      <p:cViewPr varScale="1">
        <p:scale>
          <a:sx n="53" d="100"/>
          <a:sy n="53" d="100"/>
        </p:scale>
        <p:origin x="-348" y="-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5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371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6574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0433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1800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91271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41545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344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5366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055577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5918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96062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487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65400"/>
            <a:ext cx="2616200" cy="4102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65400"/>
            <a:ext cx="7696200" cy="4102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79551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35438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5638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043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6022412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549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1400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8917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859897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147079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848474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214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3928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1190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2989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39157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800262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6481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32705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66751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105136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93394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6250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602389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5319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09069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32178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716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71665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3471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8255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512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4773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549605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90995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50104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171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3200"/>
            <a:ext cx="2616200" cy="848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3200"/>
            <a:ext cx="7696200" cy="848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0939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0475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45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37055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1736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1113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99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3753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392365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6813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6665222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492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37570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9667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1278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89595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7008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7583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72671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8057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41202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69154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7058133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1086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918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91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73790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5505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40429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633199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535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85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3260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5142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3163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530367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554055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772839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134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44508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64333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66165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7251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315234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4940300"/>
            <a:ext cx="294005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9350" y="4940300"/>
            <a:ext cx="294005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96598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26406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286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441021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162942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43469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7560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21275" y="1790700"/>
            <a:ext cx="1508125" cy="619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6900" y="1790700"/>
            <a:ext cx="4371975" cy="619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2602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5196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4965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477629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4776546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2527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69993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361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08070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303305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445094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4165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03200"/>
            <a:ext cx="2925762" cy="8509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03200"/>
            <a:ext cx="8624888" cy="8509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06815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636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9397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4086240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34961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406075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1409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74770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4675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473024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9744815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1158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3607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875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54350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81067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9522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105840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98900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3084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74492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1218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67132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603263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7305245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118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9222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3200"/>
            <a:ext cx="2616200" cy="848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3200"/>
            <a:ext cx="7696200" cy="848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18437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0973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0297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2770414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7237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9364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75492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64626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63967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05655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70662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44004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3200"/>
            <a:ext cx="2616200" cy="848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3200"/>
            <a:ext cx="7696200" cy="848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2477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2935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82891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836760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98900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3942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2995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0356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053618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79759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5866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176380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8371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3200"/>
            <a:ext cx="2616200" cy="848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3200"/>
            <a:ext cx="7696200" cy="848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10587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17107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11494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886616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300" y="2946400"/>
            <a:ext cx="198755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47250" y="2946400"/>
            <a:ext cx="198755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353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57898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52959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4131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2389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337513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089433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714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03200"/>
            <a:ext cx="2616200" cy="848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03200"/>
            <a:ext cx="7696200" cy="848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158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9306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76146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559697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1066800"/>
            <a:ext cx="5156200" cy="762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066800"/>
            <a:ext cx="5156200" cy="762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0364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325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652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390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185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702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541713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7450581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0782116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0315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2962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296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376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7368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228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74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3806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538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42522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2580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34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89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8271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35445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4876800"/>
            <a:ext cx="249555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5350" y="4876800"/>
            <a:ext cx="249555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5499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3869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045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207000"/>
            <a:ext cx="5156200" cy="1460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207000"/>
            <a:ext cx="5156200" cy="1460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2138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42979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421939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891334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29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45025" y="1384300"/>
            <a:ext cx="1285875" cy="6502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1384300"/>
            <a:ext cx="3705225" cy="6502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8563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0317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920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30785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8013700"/>
            <a:ext cx="5638800" cy="1562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013700"/>
            <a:ext cx="5638800" cy="1562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143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7786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8882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316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26049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703012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75401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334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900" y="6807200"/>
            <a:ext cx="2857500" cy="276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6807200"/>
            <a:ext cx="8420100" cy="276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8843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16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8930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24031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4864100"/>
            <a:ext cx="557530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100" y="4864100"/>
            <a:ext cx="5575300" cy="300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433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328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093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9257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52094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93354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847287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5858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64650" y="1371600"/>
            <a:ext cx="2825750" cy="6502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1371600"/>
            <a:ext cx="8324850" cy="6502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8537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45781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4846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17914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61479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5350" y="2768600"/>
            <a:ext cx="24955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8866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6181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0570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030238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02573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362428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002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357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25864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73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00181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104161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6388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318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3598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8187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077520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04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75738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25640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900" y="254000"/>
            <a:ext cx="28575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254000"/>
            <a:ext cx="84201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127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2027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halkboar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432025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89684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029264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1371600"/>
            <a:ext cx="5638800" cy="701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371600"/>
            <a:ext cx="5638800" cy="701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880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34531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046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091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61117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26676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0295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9914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991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558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207000"/>
            <a:ext cx="10464800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654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50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95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39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84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416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98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56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4013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36576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742950" indent="-28575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143000" indent="-2286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00200" indent="-2286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057400" indent="-228600" algn="l" rtl="0" eaLnBrk="0" fontAlgn="base" hangingPunct="0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4572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ts val="24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50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95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399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84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416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98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56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4013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946400"/>
            <a:ext cx="104648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413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3874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9208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4923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0765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337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909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481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053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36068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51435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0" y="4940300"/>
            <a:ext cx="60325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6900" y="1790700"/>
            <a:ext cx="60325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921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4382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9716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5431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1273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845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40417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989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561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921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4382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9716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5431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127375" indent="-434975" algn="l" rtl="0" eaLnBrk="0" fontAlgn="base" hangingPunct="0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845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40417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989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56175" indent="-434975" algn="l" rtl="0" fontAlgn="base">
        <a:spcBef>
          <a:spcPts val="3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1143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946400"/>
            <a:ext cx="51054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3589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8923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463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0480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052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4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6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8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946400"/>
            <a:ext cx="104648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3589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8923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463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0480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052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4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6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8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946400"/>
            <a:ext cx="51054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3589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8923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463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0480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052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4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6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8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title style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07300" y="2946400"/>
            <a:ext cx="41275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3589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8923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4638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048000" indent="-406400" algn="l" rtl="0" eaLnBrk="0" fontAlgn="base" hangingPunct="0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052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4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6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800" indent="-406400" algn="l" rtl="0" fontAlgn="base">
        <a:spcBef>
          <a:spcPts val="3600"/>
        </a:spcBef>
        <a:spcAft>
          <a:spcPct val="0"/>
        </a:spcAft>
        <a:buSzPct val="6600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1066800"/>
            <a:ext cx="104648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halkboard"/>
              </a:rPr>
              <a:t>Click to edit Master text styles</a:t>
            </a:r>
          </a:p>
          <a:p>
            <a:pPr lvl="1"/>
            <a:r>
              <a:rPr lang="en-US" smtClean="0">
                <a:sym typeface="Chalkboard"/>
              </a:rPr>
              <a:t>Second level</a:t>
            </a:r>
          </a:p>
          <a:p>
            <a:pPr lvl="2"/>
            <a:r>
              <a:rPr lang="en-US" smtClean="0">
                <a:sym typeface="Chalkboard"/>
              </a:rPr>
              <a:t>Third level</a:t>
            </a:r>
          </a:p>
          <a:p>
            <a:pPr lvl="3"/>
            <a:r>
              <a:rPr lang="en-US" smtClean="0">
                <a:sym typeface="Chalkboard"/>
              </a:rPr>
              <a:t>Fourth level</a:t>
            </a:r>
          </a:p>
          <a:p>
            <a:pPr lvl="4"/>
            <a:r>
              <a:rPr lang="en-US" smtClean="0">
                <a:sym typeface="Chalkboard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Chalkboard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41375" indent="-434975" algn="l" rtl="0" eaLnBrk="0" fontAlgn="base" hangingPunct="0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1pPr>
      <a:lvl2pPr marL="1387475" indent="-434975" algn="l" rtl="0" eaLnBrk="0" fontAlgn="base" hangingPunct="0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2pPr>
      <a:lvl3pPr marL="1920875" indent="-434975" algn="l" rtl="0" eaLnBrk="0" fontAlgn="base" hangingPunct="0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3pPr>
      <a:lvl4pPr marL="2492375" indent="-434975" algn="l" rtl="0" eaLnBrk="0" fontAlgn="base" hangingPunct="0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4pPr>
      <a:lvl5pPr marL="3076575" indent="-434975" algn="l" rtl="0" eaLnBrk="0" fontAlgn="base" hangingPunct="0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/>
        </a:defRPr>
      </a:lvl5pPr>
      <a:lvl6pPr marL="3533775" indent="-434975" algn="l" rtl="0" fontAlgn="base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90975" indent="-434975" algn="l" rtl="0" fontAlgn="base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48175" indent="-434975" algn="l" rtl="0" fontAlgn="base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05375" indent="-434975" algn="l" rtl="0" fontAlgn="base">
        <a:spcBef>
          <a:spcPts val="6000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73900" y="2768600"/>
            <a:ext cx="51435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84300"/>
            <a:ext cx="51435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4876800"/>
            <a:ext cx="51435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742950" indent="-28575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1430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002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0574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4572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6807200"/>
            <a:ext cx="11430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8013700"/>
            <a:ext cx="114300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71600"/>
            <a:ext cx="11303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4864100"/>
            <a:ext cx="113030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742950" indent="-28575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1430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002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057400" indent="-228600" algn="l" rtl="0" eaLnBrk="0" fontAlgn="base" hangingPunct="0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4572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9144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13716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1828800" algn="l" rtl="0" fontAlgn="base">
        <a:spcBef>
          <a:spcPts val="1200"/>
        </a:spcBef>
        <a:spcAft>
          <a:spcPct val="0"/>
        </a:spcAft>
        <a:defRPr sz="4200">
          <a:solidFill>
            <a:srgbClr val="62B0FF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51435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254000"/>
            <a:ext cx="11430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2768600"/>
            <a:ext cx="1143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00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44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891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33600" indent="-406400" algn="l" rtl="0" eaLnBrk="0" fontAlgn="base" hangingPunct="0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5908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480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052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3962400" indent="-406400" algn="l" rtl="0" fontAlgn="base">
        <a:spcBef>
          <a:spcPts val="24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1371600"/>
            <a:ext cx="11430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Light" charset="0"/>
              </a:rPr>
              <a:t>Second level</a:t>
            </a:r>
          </a:p>
          <a:p>
            <a:pPr lvl="2"/>
            <a:r>
              <a:rPr lang="en-US" smtClean="0">
                <a:sym typeface="Helvetica Neue Light" charset="0"/>
              </a:rPr>
              <a:t>Third level</a:t>
            </a:r>
          </a:p>
          <a:p>
            <a:pPr lvl="3"/>
            <a:r>
              <a:rPr lang="en-US" smtClean="0">
                <a:sym typeface="Helvetica Neue Light" charset="0"/>
              </a:rPr>
              <a:t>Fourth level</a:t>
            </a:r>
          </a:p>
          <a:p>
            <a:pPr lvl="4"/>
            <a:r>
              <a:rPr lang="en-US" smtClean="0">
                <a:sym typeface="Helvetica Neue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4064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001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2446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6891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133600" indent="-406400" algn="l" rtl="0" eaLnBrk="0" fontAlgn="base" hangingPunct="0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5908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6pPr>
      <a:lvl7pPr marL="30480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7pPr>
      <a:lvl8pPr marL="35052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8pPr>
      <a:lvl9pPr marL="3962400" indent="-406400" algn="l" rtl="0" fontAlgn="base">
        <a:spcBef>
          <a:spcPts val="36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288" y="165100"/>
            <a:ext cx="317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267200"/>
            <a:ext cx="5335588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" y="250825"/>
            <a:ext cx="3759200" cy="3479800"/>
          </a:xfrm>
          <a:prstGeom prst="rect">
            <a:avLst/>
          </a:prstGeom>
          <a:noFill/>
          <a:ln>
            <a:noFill/>
          </a:ln>
          <a:effectLst>
            <a:outerShdw blurRad="203200" dist="12699" dir="1919995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4"/>
          <p:cNvSpPr>
            <a:spLocks/>
          </p:cNvSpPr>
          <p:nvPr/>
        </p:nvSpPr>
        <p:spPr bwMode="auto">
          <a:xfrm>
            <a:off x="4660900" y="1371600"/>
            <a:ext cx="11303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>
              <a:defRPr/>
            </a:pPr>
            <a:r>
              <a:rPr lang="en-US" sz="7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5FA7EA"/>
                  </a:outerShdw>
                </a:effectLst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Mock it baby!</a:t>
            </a:r>
            <a:endParaRPr lang="en-US" sz="7200" dirty="0">
              <a:solidFill>
                <a:schemeClr val="tx1"/>
              </a:solidFill>
              <a:effectLst>
                <a:outerShdw blurRad="38100" dist="38100" dir="2700000" algn="tl">
                  <a:srgbClr val="5FA7EA"/>
                </a:outerShdw>
              </a:effectLst>
              <a:latin typeface="Handel Gothic BT" charset="0"/>
              <a:ea typeface="Handel Gothic BT" charset="0"/>
              <a:cs typeface="Handel Gothic BT" charset="0"/>
              <a:sym typeface="Handel Gothic BT" charset="0"/>
            </a:endParaRP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rot="10800000" flipH="1">
            <a:off x="4660900" y="2881313"/>
            <a:ext cx="8305800" cy="158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4660900" y="2870200"/>
            <a:ext cx="11303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200"/>
              </a:spcBef>
              <a:defRPr/>
            </a:pPr>
            <a:r>
              <a:rPr lang="en-US" sz="4000">
                <a:solidFill>
                  <a:srgbClr val="62B0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Leveraging Mock Objects</a:t>
            </a:r>
          </a:p>
        </p:txBody>
      </p:sp>
      <p:pic>
        <p:nvPicPr>
          <p:cNvPr id="8" name="Picture 2" descr="K:\KnowHow\Computer Know How\Graphics\Logos\CKH Logo\Transparent\CKH-Transpar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332" y="8001000"/>
            <a:ext cx="3425668" cy="1517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6013440" presetClass="entr" presetSubtype="462224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6013440" presetClass="entr" presetSubtype="462226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6013440" presetClass="entr" presetSubtype="462228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utoUpdateAnimBg="0"/>
      <p:bldP spid="2560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Mocking</a:t>
            </a:r>
          </a:p>
        </p:txBody>
      </p:sp>
      <p:sp>
        <p:nvSpPr>
          <p:cNvPr id="37891" name="Rectangle 3"/>
          <p:cNvSpPr>
            <a:spLocks/>
          </p:cNvSpPr>
          <p:nvPr/>
        </p:nvSpPr>
        <p:spPr bwMode="auto">
          <a:xfrm>
            <a:off x="1397000" y="7721600"/>
            <a:ext cx="110998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ts val="1600"/>
              </a:spcBef>
              <a:defRPr/>
            </a:pPr>
            <a:r>
              <a:rPr lang="en-US" sz="3200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“To treat with ridicule or contempt; to imitate, to counterfeit”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2146300"/>
            <a:ext cx="3479800" cy="868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9024512" presetClass="entr" presetSubtype="7903155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Object</a:t>
            </a:r>
          </a:p>
        </p:txBody>
      </p:sp>
      <p:sp>
        <p:nvSpPr>
          <p:cNvPr id="38915" name="Rectangle 3"/>
          <p:cNvSpPr>
            <a:spLocks/>
          </p:cNvSpPr>
          <p:nvPr/>
        </p:nvSpPr>
        <p:spPr bwMode="auto">
          <a:xfrm>
            <a:off x="25579388" y="4508500"/>
            <a:ext cx="104298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Text</a:t>
            </a:r>
          </a:p>
        </p:txBody>
      </p:sp>
      <p:grpSp>
        <p:nvGrpSpPr>
          <p:cNvPr id="38918" name="Group 6"/>
          <p:cNvGrpSpPr>
            <a:grpSpLocks/>
          </p:cNvGrpSpPr>
          <p:nvPr/>
        </p:nvGrpSpPr>
        <p:grpSpPr bwMode="auto">
          <a:xfrm>
            <a:off x="711200" y="1676400"/>
            <a:ext cx="11988800" cy="2641600"/>
            <a:chOff x="0" y="0"/>
            <a:chExt cx="7552" cy="1664"/>
          </a:xfrm>
        </p:grpSpPr>
        <p:sp>
          <p:nvSpPr>
            <p:cNvPr id="38916" name="AutoShape 4"/>
            <p:cNvSpPr>
              <a:spLocks/>
            </p:cNvSpPr>
            <p:nvPr/>
          </p:nvSpPr>
          <p:spPr bwMode="auto">
            <a:xfrm>
              <a:off x="0" y="0"/>
              <a:ext cx="7552" cy="1664"/>
            </a:xfrm>
            <a:prstGeom prst="roundRect">
              <a:avLst>
                <a:gd name="adj" fmla="val 7208"/>
              </a:avLst>
            </a:prstGeom>
            <a:gradFill rotWithShape="0">
              <a:gsLst>
                <a:gs pos="0">
                  <a:srgbClr val="0082E5">
                    <a:alpha val="75000"/>
                  </a:srgbClr>
                </a:gs>
                <a:gs pos="100000">
                  <a:srgbClr val="0057E5">
                    <a:alpha val="64999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1016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38917" name="Rectangle 5"/>
            <p:cNvSpPr>
              <a:spLocks/>
            </p:cNvSpPr>
            <p:nvPr/>
          </p:nvSpPr>
          <p:spPr bwMode="auto">
            <a:xfrm>
              <a:off x="160" y="200"/>
              <a:ext cx="7288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34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rPr>
                <a:t>"A mock object is an object that takes the place of a '</a:t>
              </a:r>
              <a:r>
                <a:rPr lang="en-US" sz="3400" b="1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real</a:t>
              </a:r>
              <a:r>
                <a:rPr lang="en-US" sz="34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rPr>
                <a:t>' object in such a way that makes testing </a:t>
              </a:r>
              <a:r>
                <a:rPr lang="en-US" sz="3400" b="1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easier</a:t>
              </a:r>
              <a:r>
                <a:rPr lang="en-US" sz="34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rPr>
                <a:t> and more meaningful, or in some cases, </a:t>
              </a:r>
              <a:r>
                <a:rPr lang="en-US" sz="3400" b="1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possible</a:t>
              </a:r>
              <a:r>
                <a:rPr lang="en-US" sz="34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rPr>
                <a:t> at all" </a:t>
              </a:r>
              <a:br>
                <a:rPr lang="en-US" sz="34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rPr>
              </a:br>
              <a:r>
                <a:rPr lang="en-US" sz="3400" i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rPr>
                <a:t> by Scott Bain - Emergent Design</a:t>
              </a:r>
            </a:p>
          </p:txBody>
        </p:sp>
      </p:grpSp>
      <p:pic>
        <p:nvPicPr>
          <p:cNvPr id="38919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940300"/>
            <a:ext cx="7429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724400"/>
            <a:ext cx="30861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0" y="7150100"/>
            <a:ext cx="34417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Why Mock?</a:t>
            </a:r>
          </a:p>
        </p:txBody>
      </p:sp>
      <p:sp>
        <p:nvSpPr>
          <p:cNvPr id="39939" name="Rectangle 3"/>
          <p:cNvSpPr>
            <a:spLocks/>
          </p:cNvSpPr>
          <p:nvPr/>
        </p:nvSpPr>
        <p:spPr bwMode="auto">
          <a:xfrm>
            <a:off x="368300" y="2082800"/>
            <a:ext cx="114554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Because you are immature!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Isolate your SUT -&gt; Software Under Test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To build against interfaces &amp; contracts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Building against missing integration pieces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To control data and expectations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components whose behavior is undesirable or hard to control</a:t>
            </a:r>
          </a:p>
        </p:txBody>
      </p:sp>
      <p:sp>
        <p:nvSpPr>
          <p:cNvPr id="39940" name="Rectangle 4"/>
          <p:cNvSpPr>
            <a:spLocks/>
          </p:cNvSpPr>
          <p:nvPr/>
        </p:nvSpPr>
        <p:spPr bwMode="auto">
          <a:xfrm>
            <a:off x="25579388" y="4508500"/>
            <a:ext cx="104298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Text</a:t>
            </a:r>
          </a:p>
        </p:txBody>
      </p:sp>
      <p:grpSp>
        <p:nvGrpSpPr>
          <p:cNvPr id="39943" name="Group 7"/>
          <p:cNvGrpSpPr>
            <a:grpSpLocks/>
          </p:cNvGrpSpPr>
          <p:nvPr/>
        </p:nvGrpSpPr>
        <p:grpSpPr bwMode="auto">
          <a:xfrm>
            <a:off x="8051800" y="1714500"/>
            <a:ext cx="4851400" cy="3530600"/>
            <a:chOff x="0" y="0"/>
            <a:chExt cx="3056" cy="2224"/>
          </a:xfrm>
        </p:grpSpPr>
        <p:pic>
          <p:nvPicPr>
            <p:cNvPr id="3482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5"/>
              <a:ext cx="2800" cy="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5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56" cy="2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4" name="Rectangle 8"/>
          <p:cNvSpPr>
            <a:spLocks/>
          </p:cNvSpPr>
          <p:nvPr/>
        </p:nvSpPr>
        <p:spPr bwMode="auto">
          <a:xfrm>
            <a:off x="0" y="8585200"/>
            <a:ext cx="1300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900" b="1" i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mock is essentially the interface without any real implementation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79025280" presetClass="entr" presetSubtype="79078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79025280" presetClass="entr" presetSubtype="79078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79025280" presetClass="entr" presetSubtype="79078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79025280" presetClass="entr" presetSubtype="79078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79025280" presetClass="entr" presetSubtype="79078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79025280" presetClass="entr" presetSubtype="79078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autoUpdateAnimBg="0" advAuto="0"/>
      <p:bldP spid="3994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Why Mock?</a:t>
            </a:r>
          </a:p>
        </p:txBody>
      </p:sp>
      <p:sp>
        <p:nvSpPr>
          <p:cNvPr id="40963" name="Rectangle 3"/>
          <p:cNvSpPr>
            <a:spLocks/>
          </p:cNvSpPr>
          <p:nvPr/>
        </p:nvSpPr>
        <p:spPr bwMode="auto">
          <a:xfrm>
            <a:off x="279400" y="1371600"/>
            <a:ext cx="11734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How do you test when helper components that are not built yet?</a:t>
            </a:r>
          </a:p>
        </p:txBody>
      </p:sp>
      <p:sp>
        <p:nvSpPr>
          <p:cNvPr id="40964" name="Rectangle 4"/>
          <p:cNvSpPr>
            <a:spLocks/>
          </p:cNvSpPr>
          <p:nvPr/>
        </p:nvSpPr>
        <p:spPr bwMode="auto">
          <a:xfrm>
            <a:off x="279400" y="2222500"/>
            <a:ext cx="9486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How do you do controlled exceptions?</a:t>
            </a:r>
          </a:p>
        </p:txBody>
      </p:sp>
      <p:sp>
        <p:nvSpPr>
          <p:cNvPr id="40965" name="Rectangle 5"/>
          <p:cNvSpPr>
            <a:spLocks/>
          </p:cNvSpPr>
          <p:nvPr/>
        </p:nvSpPr>
        <p:spPr bwMode="auto">
          <a:xfrm>
            <a:off x="279400" y="3073400"/>
            <a:ext cx="9486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How do you test &amp; control external API calls?</a:t>
            </a:r>
          </a:p>
        </p:txBody>
      </p:sp>
      <p:sp>
        <p:nvSpPr>
          <p:cNvPr id="40966" name="Rectangle 6"/>
          <p:cNvSpPr>
            <a:spLocks/>
          </p:cNvSpPr>
          <p:nvPr/>
        </p:nvSpPr>
        <p:spPr bwMode="auto">
          <a:xfrm>
            <a:off x="279400" y="3924300"/>
            <a:ext cx="1099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How do you control results from ColdFusion tags or functions?</a:t>
            </a:r>
          </a:p>
        </p:txBody>
      </p:sp>
      <p:sp>
        <p:nvSpPr>
          <p:cNvPr id="40967" name="Rectangle 7"/>
          <p:cNvSpPr>
            <a:spLocks/>
          </p:cNvSpPr>
          <p:nvPr/>
        </p:nvSpPr>
        <p:spPr bwMode="auto">
          <a:xfrm>
            <a:off x="279400" y="4775200"/>
            <a:ext cx="11823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How do you control network connections? Do you pull the network plug?</a:t>
            </a:r>
          </a:p>
        </p:txBody>
      </p:sp>
      <p:pic>
        <p:nvPicPr>
          <p:cNvPr id="40968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6478588"/>
            <a:ext cx="57912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9025664" presetClass="entr" presetSubtype="7908065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79025664" presetClass="entr" presetSubtype="7908078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79025664" presetClass="entr" presetSubtype="790809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79025664" presetClass="entr" presetSubtype="7908104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79025664" presetClass="entr" presetSubtype="7908116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 advAuto="0"/>
      <p:bldP spid="40964" grpId="0" build="p" autoUpdateAnimBg="0" advAuto="0"/>
      <p:bldP spid="40965" grpId="0" build="p" autoUpdateAnimBg="0" advAuto="0"/>
      <p:bldP spid="40966" grpId="0" build="p" autoUpdateAnimBg="0" advAuto="0"/>
      <p:bldP spid="40967" grpId="0" build="p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2425700"/>
            <a:ext cx="12560300" cy="54102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Why Mock?</a:t>
            </a: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292100" y="1498600"/>
            <a:ext cx="9486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4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How do you test the following?</a:t>
            </a:r>
          </a:p>
        </p:txBody>
      </p:sp>
      <p:sp>
        <p:nvSpPr>
          <p:cNvPr id="41989" name="Rectangle 5"/>
          <p:cNvSpPr>
            <a:spLocks/>
          </p:cNvSpPr>
          <p:nvPr/>
        </p:nvSpPr>
        <p:spPr bwMode="auto">
          <a:xfrm>
            <a:off x="292100" y="7835900"/>
            <a:ext cx="114808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4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Some code is untestable or we would need some serious world of hurt to test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10" presetID="79026048" presetClass="entr" presetSubtype="8747097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13" presetID="79026048" presetClass="entr" presetSubtype="8747110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build="p" autoUpdateAnimBg="0" advAuto="0"/>
      <p:bldP spid="41989" grpId="0" build="p" autoUpdateAnimBg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Benefits</a:t>
            </a:r>
          </a:p>
        </p:txBody>
      </p:sp>
      <p:sp>
        <p:nvSpPr>
          <p:cNvPr id="43011" name="Rectangle 3"/>
          <p:cNvSpPr>
            <a:spLocks/>
          </p:cNvSpPr>
          <p:nvPr/>
        </p:nvSpPr>
        <p:spPr bwMode="auto">
          <a:xfrm>
            <a:off x="368300" y="1866900"/>
            <a:ext cx="122682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Build test friendly code (refactor) and use a DI engine (WireBox of course!)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Leverage utility components that can be easily mocked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Refactor to remove complexities and isolate dependencies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Smaller and more focused methods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Improve code reuse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Our tests can say a lot about our code</a:t>
            </a:r>
          </a:p>
        </p:txBody>
      </p:sp>
      <p:pic>
        <p:nvPicPr>
          <p:cNvPr id="5" name="Picture 2" descr="http://nbccollegefootballtalk.files.wordpress.com/2011/10/mock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47" y="4724400"/>
            <a:ext cx="4271853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9026432" presetClass="entr" presetSubtype="8747204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to Mock?</a:t>
            </a:r>
            <a:endParaRPr lang="en-US" b="1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7" y="5527040"/>
            <a:ext cx="11812693" cy="390144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When it’s appropriate…</a:t>
            </a:r>
          </a:p>
          <a:p>
            <a:pPr lvl="1"/>
            <a:r>
              <a:rPr lang="en-US" dirty="0" smtClean="0">
                <a:latin typeface="+mj-lt"/>
              </a:rPr>
              <a:t>When using TDD </a:t>
            </a:r>
            <a:r>
              <a:rPr lang="en-US" i="1" dirty="0" smtClean="0">
                <a:latin typeface="+mj-lt"/>
              </a:rPr>
              <a:t>(Test Driven Development)</a:t>
            </a:r>
          </a:p>
          <a:p>
            <a:pPr lvl="1"/>
            <a:r>
              <a:rPr lang="en-US" dirty="0" smtClean="0">
                <a:latin typeface="+mj-lt"/>
              </a:rPr>
              <a:t>When </a:t>
            </a:r>
            <a:r>
              <a:rPr lang="en-US" dirty="0" smtClean="0">
                <a:latin typeface="+mj-lt"/>
              </a:rPr>
              <a:t>you’re early </a:t>
            </a:r>
            <a:r>
              <a:rPr lang="en-US" dirty="0" smtClean="0">
                <a:latin typeface="+mj-lt"/>
              </a:rPr>
              <a:t>in the development cycle</a:t>
            </a:r>
          </a:p>
          <a:p>
            <a:pPr lvl="1"/>
            <a:r>
              <a:rPr lang="en-US" dirty="0" smtClean="0">
                <a:latin typeface="+mj-lt"/>
              </a:rPr>
              <a:t>When </a:t>
            </a:r>
            <a:r>
              <a:rPr lang="en-US" dirty="0" smtClean="0">
                <a:latin typeface="+mj-lt"/>
              </a:rPr>
              <a:t>you’re agile </a:t>
            </a:r>
            <a:r>
              <a:rPr lang="en-US" dirty="0" smtClean="0">
                <a:latin typeface="+mj-lt"/>
              </a:rPr>
              <a:t>and you need results from functionality not built yet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Woody_and_Buzz_Toy_Story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4507" y="1854811"/>
            <a:ext cx="4226560" cy="3021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226560" y="2059093"/>
            <a:ext cx="2926080" cy="2582588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4000" dirty="0">
                <a:latin typeface="+mj-lt"/>
              </a:rPr>
              <a:t>You're </a:t>
            </a:r>
            <a:r>
              <a:rPr lang="en-US" sz="4000" i="1" dirty="0">
                <a:latin typeface="+mj-lt"/>
              </a:rPr>
              <a:t>mocking me</a:t>
            </a:r>
            <a:r>
              <a:rPr lang="en-US" sz="4000" dirty="0">
                <a:latin typeface="+mj-lt"/>
              </a:rPr>
              <a:t>, aren't you?</a:t>
            </a:r>
          </a:p>
        </p:txBody>
      </p:sp>
    </p:spTree>
    <p:extLst>
      <p:ext uri="{BB962C8B-B14F-4D97-AF65-F5344CB8AC3E}">
        <p14:creationId xmlns:p14="http://schemas.microsoft.com/office/powerpoint/2010/main" val="2526221890"/>
      </p:ext>
    </p:extLst>
  </p:cSld>
  <p:clrMapOvr>
    <a:masterClrMapping/>
  </p:clrMapOvr>
  <p:transition advClick="0" advTm="18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What are we mocking?</a:t>
            </a:r>
          </a:p>
        </p:txBody>
      </p:sp>
      <p:sp>
        <p:nvSpPr>
          <p:cNvPr id="43011" name="Rectangle 3"/>
          <p:cNvSpPr>
            <a:spLocks/>
          </p:cNvSpPr>
          <p:nvPr/>
        </p:nvSpPr>
        <p:spPr bwMode="auto">
          <a:xfrm>
            <a:off x="368300" y="1866900"/>
            <a:ext cx="122682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Entire Components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Methods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Properties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Data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Exceptions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Curt??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3" y="1866900"/>
            <a:ext cx="6739467" cy="5054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9026432" presetClass="entr" presetSubtype="8747204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930400"/>
            <a:ext cx="12560300" cy="16891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3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Refactor Example</a:t>
            </a:r>
          </a:p>
        </p:txBody>
      </p:sp>
      <p:pic>
        <p:nvPicPr>
          <p:cNvPr id="44036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4140200"/>
            <a:ext cx="12560300" cy="32639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5"/>
          <p:cNvSpPr>
            <a:spLocks/>
          </p:cNvSpPr>
          <p:nvPr/>
        </p:nvSpPr>
        <p:spPr bwMode="auto">
          <a:xfrm>
            <a:off x="344488" y="1365250"/>
            <a:ext cx="15462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Original</a:t>
            </a:r>
          </a:p>
        </p:txBody>
      </p:sp>
      <p:sp>
        <p:nvSpPr>
          <p:cNvPr id="44038" name="Rectangle 6"/>
          <p:cNvSpPr>
            <a:spLocks/>
          </p:cNvSpPr>
          <p:nvPr/>
        </p:nvSpPr>
        <p:spPr bwMode="auto">
          <a:xfrm>
            <a:off x="363538" y="3568700"/>
            <a:ext cx="221456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Refactored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5" presetID="79026816" presetClass="entr" presetSubtype="17967585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8" presetID="79026816" presetClass="entr" presetSubtype="17967594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autoUpdateAnimBg="0"/>
      <p:bldP spid="4403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930400"/>
            <a:ext cx="12560300" cy="16891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Refactor Example</a:t>
            </a:r>
          </a:p>
        </p:txBody>
      </p:sp>
      <p:pic>
        <p:nvPicPr>
          <p:cNvPr id="45060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4140200"/>
            <a:ext cx="12560300" cy="41275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5"/>
          <p:cNvSpPr>
            <a:spLocks/>
          </p:cNvSpPr>
          <p:nvPr/>
        </p:nvSpPr>
        <p:spPr bwMode="auto">
          <a:xfrm>
            <a:off x="344488" y="1365250"/>
            <a:ext cx="15462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Original</a:t>
            </a:r>
          </a:p>
        </p:txBody>
      </p:sp>
      <p:sp>
        <p:nvSpPr>
          <p:cNvPr id="45062" name="Rectangle 6"/>
          <p:cNvSpPr>
            <a:spLocks/>
          </p:cNvSpPr>
          <p:nvPr/>
        </p:nvSpPr>
        <p:spPr bwMode="auto">
          <a:xfrm>
            <a:off x="363538" y="3568700"/>
            <a:ext cx="2214562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Refactored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5" presetID="79027200" presetClass="entr" presetSubtype="874734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8" presetID="79027200" presetClass="entr" presetSubtype="8747370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autoUpdateAnimBg="0"/>
      <p:bldP spid="4506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5526088" cy="6435725"/>
          </a:xfrm>
        </p:spPr>
        <p:txBody>
          <a:bodyPr>
            <a:normAutofit/>
          </a:bodyPr>
          <a:lstStyle/>
          <a:p>
            <a:pPr marL="406400" lvl="1" indent="-406400" algn="l" eaLnBrk="1" hangingPunct="1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2"/>
              </a:buBlip>
              <a:defRPr/>
            </a:pP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Husband</a:t>
            </a:r>
          </a:p>
          <a:p>
            <a:pPr marL="406400" indent="-406400" algn="l" eaLnBrk="1" hangingPunct="1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2"/>
              </a:buBlip>
              <a:defRPr/>
            </a:pP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Dad</a:t>
            </a:r>
          </a:p>
          <a:p>
            <a:pPr marL="406400" indent="-406400" algn="l" eaLnBrk="1" hangingPunct="1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2"/>
              </a:buBlip>
              <a:defRPr/>
            </a:pP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Coach</a:t>
            </a:r>
          </a:p>
          <a:p>
            <a:pPr marL="406400" indent="-406400" algn="l" eaLnBrk="1" hangingPunct="1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2"/>
              </a:buBlip>
              <a:defRPr/>
            </a:pP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Youth leader</a:t>
            </a:r>
          </a:p>
          <a:p>
            <a:pPr marL="406400" indent="-406400" algn="l" eaLnBrk="1" hangingPunct="1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2"/>
              </a:buBlip>
              <a:defRPr/>
            </a:pP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Co-owner of Computer</a:t>
            </a:r>
            <a:b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</a:b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Know How</a:t>
            </a:r>
          </a:p>
          <a:p>
            <a:pPr marL="406400" indent="-406400" algn="l" eaLnBrk="1" hangingPunct="1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2"/>
              </a:buBlip>
              <a:defRPr/>
            </a:pP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Member of</a:t>
            </a:r>
            <a:b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</a:br>
            <a:r>
              <a:rPr lang="en-US" sz="2800" kern="1200" dirty="0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TEAM </a:t>
            </a:r>
            <a:r>
              <a:rPr lang="en-US" sz="2800" kern="12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Chalkboard" charset="0"/>
              </a:rPr>
              <a:t>ColdBox</a:t>
            </a:r>
            <a:endParaRPr lang="en-US" sz="2800" kern="1200" dirty="0"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Chalkboard" charset="0"/>
            </a:endParaRPr>
          </a:p>
        </p:txBody>
      </p:sp>
      <p:pic>
        <p:nvPicPr>
          <p:cNvPr id="4" name="Picture 3" descr="107.JPG"/>
          <p:cNvPicPr>
            <a:picLocks noChangeAspect="1"/>
          </p:cNvPicPr>
          <p:nvPr/>
        </p:nvPicPr>
        <p:blipFill>
          <a:blip r:embed="rId3" cstate="print"/>
          <a:srcRect l="16887" t="12264" r="16887" b="6792"/>
          <a:stretch>
            <a:fillRect/>
          </a:stretch>
        </p:blipFill>
        <p:spPr>
          <a:xfrm>
            <a:off x="6502400" y="2286000"/>
            <a:ext cx="4226560" cy="4083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4580" name="Picture 5" descr="coldbox_alliance_2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6827838"/>
            <a:ext cx="3265488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K:\KnowHow\Computer Know How\Graphics\Logos\CKH Logo\Transparent\CKH-Transpar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67932" y="6712373"/>
            <a:ext cx="3425668" cy="1517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42900" y="533400"/>
            <a:ext cx="116871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b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>
              <a:defRPr/>
            </a:pPr>
            <a:r>
              <a:rPr lang="en-US" dirty="0" smtClean="0"/>
              <a:t>The Obligatory Who am I?</a:t>
            </a:r>
            <a:endParaRPr lang="en-US" dirty="0"/>
          </a:p>
        </p:txBody>
      </p:sp>
      <p:pic>
        <p:nvPicPr>
          <p:cNvPr id="24583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Refactoring Thoughts</a:t>
            </a:r>
          </a:p>
        </p:txBody>
      </p:sp>
      <p:sp>
        <p:nvSpPr>
          <p:cNvPr id="46083" name="Rectangle 3"/>
          <p:cNvSpPr>
            <a:spLocks/>
          </p:cNvSpPr>
          <p:nvPr/>
        </p:nvSpPr>
        <p:spPr bwMode="auto">
          <a:xfrm>
            <a:off x="190500" y="1625600"/>
            <a:ext cx="1226820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First thoughts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Dumb!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I’ll end up with lots of small utility methods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More work?</a:t>
            </a:r>
          </a:p>
          <a:p>
            <a:pPr marL="406400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Mature thoughts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Cool! 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I’ll have more granular and reusable methods that can be mocked easily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Makes my code cleaner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Logical code separation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9027584" presetClass="entr" presetSubtype="1528346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Rectangle 2"/>
          <p:cNvSpPr>
            <a:spLocks/>
          </p:cNvSpPr>
          <p:nvPr/>
        </p:nvSpPr>
        <p:spPr bwMode="auto">
          <a:xfrm>
            <a:off x="1270000" y="-635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6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Typical Example</a:t>
            </a:r>
          </a:p>
        </p:txBody>
      </p:sp>
      <p:sp>
        <p:nvSpPr>
          <p:cNvPr id="47107" name="AutoShape 3"/>
          <p:cNvSpPr>
            <a:spLocks/>
          </p:cNvSpPr>
          <p:nvPr/>
        </p:nvSpPr>
        <p:spPr bwMode="auto">
          <a:xfrm>
            <a:off x="5181600" y="45212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6AE553">
                  <a:alpha val="75000"/>
                </a:srgbClr>
              </a:gs>
              <a:gs pos="100000">
                <a:srgbClr val="4FE54E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Service</a:t>
            </a:r>
          </a:p>
        </p:txBody>
      </p:sp>
      <p:sp>
        <p:nvSpPr>
          <p:cNvPr id="47108" name="AutoShape 4"/>
          <p:cNvSpPr>
            <a:spLocks/>
          </p:cNvSpPr>
          <p:nvPr/>
        </p:nvSpPr>
        <p:spPr bwMode="auto">
          <a:xfrm>
            <a:off x="1295400" y="45847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DAO</a:t>
            </a:r>
          </a:p>
        </p:txBody>
      </p:sp>
      <p:sp>
        <p:nvSpPr>
          <p:cNvPr id="47109" name="AutoShape 5"/>
          <p:cNvSpPr>
            <a:spLocks/>
          </p:cNvSpPr>
          <p:nvPr/>
        </p:nvSpPr>
        <p:spPr bwMode="auto">
          <a:xfrm>
            <a:off x="5181600" y="18669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ORM</a:t>
            </a:r>
          </a:p>
        </p:txBody>
      </p:sp>
      <p:sp>
        <p:nvSpPr>
          <p:cNvPr id="47110" name="AutoShape 6"/>
          <p:cNvSpPr>
            <a:spLocks/>
          </p:cNvSpPr>
          <p:nvPr/>
        </p:nvSpPr>
        <p:spPr bwMode="auto">
          <a:xfrm>
            <a:off x="9080500" y="44704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Settings</a:t>
            </a:r>
          </a:p>
        </p:txBody>
      </p:sp>
      <p:sp>
        <p:nvSpPr>
          <p:cNvPr id="47111" name="AutoShape 7"/>
          <p:cNvSpPr>
            <a:spLocks/>
          </p:cNvSpPr>
          <p:nvPr/>
        </p:nvSpPr>
        <p:spPr bwMode="auto">
          <a:xfrm>
            <a:off x="7810500" y="45847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8F16E5">
                  <a:alpha val="75000"/>
                </a:srgbClr>
              </a:gs>
              <a:gs pos="100000">
                <a:srgbClr val="7F11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7112" name="AutoShape 8"/>
          <p:cNvSpPr>
            <a:spLocks/>
          </p:cNvSpPr>
          <p:nvPr/>
        </p:nvSpPr>
        <p:spPr bwMode="auto">
          <a:xfrm flipH="1">
            <a:off x="3911600" y="45847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8F16E5">
                  <a:alpha val="75000"/>
                </a:srgbClr>
              </a:gs>
              <a:gs pos="100000">
                <a:srgbClr val="7F11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7113" name="AutoShape 9"/>
          <p:cNvSpPr>
            <a:spLocks/>
          </p:cNvSpPr>
          <p:nvPr/>
        </p:nvSpPr>
        <p:spPr bwMode="auto">
          <a:xfrm rot="5400000" flipH="1">
            <a:off x="5854700" y="32512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7F11E5">
                  <a:alpha val="64999"/>
                </a:srgbClr>
              </a:gs>
              <a:gs pos="100000">
                <a:srgbClr val="8F16E5">
                  <a:alpha val="75000"/>
                </a:srgbClr>
              </a:gs>
            </a:gsLst>
            <a:lin ang="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7114" name="AutoShape 10"/>
          <p:cNvSpPr>
            <a:spLocks/>
          </p:cNvSpPr>
          <p:nvPr/>
        </p:nvSpPr>
        <p:spPr bwMode="auto">
          <a:xfrm>
            <a:off x="5181600" y="72009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Domain Objects</a:t>
            </a:r>
          </a:p>
        </p:txBody>
      </p:sp>
      <p:sp>
        <p:nvSpPr>
          <p:cNvPr id="47115" name="AutoShape 11"/>
          <p:cNvSpPr>
            <a:spLocks/>
          </p:cNvSpPr>
          <p:nvPr/>
        </p:nvSpPr>
        <p:spPr bwMode="auto">
          <a:xfrm rot="5400000">
            <a:off x="5854700" y="59055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7F11E5">
                  <a:alpha val="64999"/>
                </a:srgbClr>
              </a:gs>
              <a:gs pos="100000">
                <a:srgbClr val="8F16E5">
                  <a:alpha val="75000"/>
                </a:srgbClr>
              </a:gs>
            </a:gsLst>
            <a:lin ang="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animBg="1" autoUpdateAnimBg="0"/>
      <p:bldP spid="47108" grpId="0" animBg="1" autoUpdateAnimBg="0"/>
      <p:bldP spid="47109" grpId="0" animBg="1" autoUpdateAnimBg="0"/>
      <p:bldP spid="47110" grpId="0" animBg="1" autoUpdateAnimBg="0"/>
      <p:bldP spid="47111" grpId="0" animBg="1"/>
      <p:bldP spid="47112" grpId="0" animBg="1"/>
      <p:bldP spid="47113" grpId="0" animBg="1"/>
      <p:bldP spid="47114" grpId="0" animBg="1" autoUpdateAnimBg="0"/>
      <p:bldP spid="471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/>
          </p:cNvSpPr>
          <p:nvPr/>
        </p:nvSpPr>
        <p:spPr bwMode="auto">
          <a:xfrm>
            <a:off x="1270000" y="-635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6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Typical Example</a:t>
            </a:r>
          </a:p>
        </p:txBody>
      </p:sp>
      <p:sp>
        <p:nvSpPr>
          <p:cNvPr id="48131" name="AutoShape 3"/>
          <p:cNvSpPr>
            <a:spLocks/>
          </p:cNvSpPr>
          <p:nvPr/>
        </p:nvSpPr>
        <p:spPr bwMode="auto">
          <a:xfrm>
            <a:off x="5181600" y="45212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6AE553">
                  <a:alpha val="75000"/>
                </a:srgbClr>
              </a:gs>
              <a:gs pos="100000">
                <a:srgbClr val="4FE54E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Service</a:t>
            </a:r>
          </a:p>
        </p:txBody>
      </p:sp>
      <p:sp>
        <p:nvSpPr>
          <p:cNvPr id="48132" name="AutoShape 4"/>
          <p:cNvSpPr>
            <a:spLocks/>
          </p:cNvSpPr>
          <p:nvPr/>
        </p:nvSpPr>
        <p:spPr bwMode="auto">
          <a:xfrm>
            <a:off x="1295400" y="45847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E54C52">
                  <a:alpha val="62250"/>
                </a:srgbClr>
              </a:gs>
              <a:gs pos="100000">
                <a:srgbClr val="E5061B">
                  <a:alpha val="5394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82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DAO</a:t>
            </a:r>
          </a:p>
        </p:txBody>
      </p:sp>
      <p:sp>
        <p:nvSpPr>
          <p:cNvPr id="48133" name="AutoShape 5"/>
          <p:cNvSpPr>
            <a:spLocks/>
          </p:cNvSpPr>
          <p:nvPr/>
        </p:nvSpPr>
        <p:spPr bwMode="auto">
          <a:xfrm>
            <a:off x="5181600" y="18669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E54C52">
                  <a:alpha val="62250"/>
                </a:srgbClr>
              </a:gs>
              <a:gs pos="100000">
                <a:srgbClr val="E5061B">
                  <a:alpha val="5394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82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ORM</a:t>
            </a:r>
          </a:p>
        </p:txBody>
      </p:sp>
      <p:sp>
        <p:nvSpPr>
          <p:cNvPr id="48134" name="AutoShape 6"/>
          <p:cNvSpPr>
            <a:spLocks/>
          </p:cNvSpPr>
          <p:nvPr/>
        </p:nvSpPr>
        <p:spPr bwMode="auto">
          <a:xfrm>
            <a:off x="9080500" y="44704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E54C52">
                  <a:alpha val="62250"/>
                </a:srgbClr>
              </a:gs>
              <a:gs pos="100000">
                <a:srgbClr val="E5061B">
                  <a:alpha val="5394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82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Settings</a:t>
            </a:r>
          </a:p>
        </p:txBody>
      </p:sp>
      <p:sp>
        <p:nvSpPr>
          <p:cNvPr id="48135" name="AutoShape 7"/>
          <p:cNvSpPr>
            <a:spLocks/>
          </p:cNvSpPr>
          <p:nvPr/>
        </p:nvSpPr>
        <p:spPr bwMode="auto">
          <a:xfrm>
            <a:off x="7810500" y="45847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8F16E5">
                  <a:alpha val="75000"/>
                </a:srgbClr>
              </a:gs>
              <a:gs pos="100000">
                <a:srgbClr val="7F11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8136" name="AutoShape 8"/>
          <p:cNvSpPr>
            <a:spLocks/>
          </p:cNvSpPr>
          <p:nvPr/>
        </p:nvSpPr>
        <p:spPr bwMode="auto">
          <a:xfrm flipH="1">
            <a:off x="3911600" y="45847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8F16E5">
                  <a:alpha val="75000"/>
                </a:srgbClr>
              </a:gs>
              <a:gs pos="100000">
                <a:srgbClr val="7F11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8137" name="AutoShape 9"/>
          <p:cNvSpPr>
            <a:spLocks/>
          </p:cNvSpPr>
          <p:nvPr/>
        </p:nvSpPr>
        <p:spPr bwMode="auto">
          <a:xfrm rot="5400000" flipH="1">
            <a:off x="5854700" y="32512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7F11E5">
                  <a:alpha val="64999"/>
                </a:srgbClr>
              </a:gs>
              <a:gs pos="100000">
                <a:srgbClr val="8F16E5">
                  <a:alpha val="75000"/>
                </a:srgbClr>
              </a:gs>
            </a:gsLst>
            <a:lin ang="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8138" name="AutoShape 10"/>
          <p:cNvSpPr>
            <a:spLocks/>
          </p:cNvSpPr>
          <p:nvPr/>
        </p:nvSpPr>
        <p:spPr bwMode="auto">
          <a:xfrm>
            <a:off x="5181600" y="7200900"/>
            <a:ext cx="2616200" cy="1384300"/>
          </a:xfrm>
          <a:prstGeom prst="roundRect">
            <a:avLst>
              <a:gd name="adj" fmla="val 13759"/>
            </a:avLst>
          </a:prstGeom>
          <a:gradFill rotWithShape="0">
            <a:gsLst>
              <a:gs pos="0">
                <a:srgbClr val="E54C52">
                  <a:alpha val="62250"/>
                </a:srgbClr>
              </a:gs>
              <a:gs pos="100000">
                <a:srgbClr val="E5061B">
                  <a:alpha val="5394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82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9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Domain Objects</a:t>
            </a:r>
          </a:p>
        </p:txBody>
      </p:sp>
      <p:sp>
        <p:nvSpPr>
          <p:cNvPr id="48139" name="AutoShape 11"/>
          <p:cNvSpPr>
            <a:spLocks/>
          </p:cNvSpPr>
          <p:nvPr/>
        </p:nvSpPr>
        <p:spPr bwMode="auto">
          <a:xfrm rot="5400000">
            <a:off x="5854700" y="59055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gradFill rotWithShape="0">
            <a:gsLst>
              <a:gs pos="0">
                <a:srgbClr val="7F11E5">
                  <a:alpha val="64999"/>
                </a:srgbClr>
              </a:gs>
              <a:gs pos="100000">
                <a:srgbClr val="8F16E5">
                  <a:alpha val="75000"/>
                </a:srgbClr>
              </a:gs>
            </a:gsLst>
            <a:lin ang="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Mocking Frameworks</a:t>
            </a:r>
          </a:p>
        </p:txBody>
      </p:sp>
      <p:sp>
        <p:nvSpPr>
          <p:cNvPr id="49155" name="Rectangle 3"/>
          <p:cNvSpPr>
            <a:spLocks/>
          </p:cNvSpPr>
          <p:nvPr/>
        </p:nvSpPr>
        <p:spPr bwMode="auto">
          <a:xfrm>
            <a:off x="190500" y="1625600"/>
            <a:ext cx="1226820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MockBox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 by ColdBox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MightyMock by MXUnit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ColdMock</a:t>
            </a:r>
          </a:p>
          <a:p>
            <a:pPr marL="850900" lvl="1" indent="-406400">
              <a:lnSpc>
                <a:spcPct val="90000"/>
              </a:lnSpc>
              <a:spcBef>
                <a:spcPts val="16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Showcase MockBox as well... We built it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113344" presetClass="entr" presetSubtype="15318630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Key Features</a:t>
            </a:r>
          </a:p>
        </p:txBody>
      </p:sp>
      <p:sp>
        <p:nvSpPr>
          <p:cNvPr id="50179" name="Rectangle 3"/>
          <p:cNvSpPr>
            <a:spLocks/>
          </p:cNvSpPr>
          <p:nvPr/>
        </p:nvSpPr>
        <p:spPr bwMode="auto">
          <a:xfrm>
            <a:off x="520700" y="1092200"/>
            <a:ext cx="9093200" cy="1005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Objects with or without implementations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methods &amp; properties in any scope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Create Stub Objects -&gt; Non-existent objects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exceptions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arguments to results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Logging &amp; Debugging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Verification methods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State Machine Results</a:t>
            </a:r>
          </a:p>
          <a:p>
            <a:pPr marL="406400" indent="-406400">
              <a:spcBef>
                <a:spcPts val="2400"/>
              </a:spcBef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pic>
        <p:nvPicPr>
          <p:cNvPr id="5018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5803900"/>
            <a:ext cx="34798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113728" presetClass="entr" presetSubtype="1531870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53113728" presetClass="entr" presetSubtype="15318715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-25400"/>
            <a:ext cx="122809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sz="6500" smtClean="0">
                <a:sym typeface="Helvetica Neue Light" charset="0"/>
              </a:rPr>
              <a:t>Setting up MockBox</a:t>
            </a:r>
          </a:p>
        </p:txBody>
      </p:sp>
      <p:pic>
        <p:nvPicPr>
          <p:cNvPr id="47107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3"/>
          <p:cNvSpPr>
            <a:spLocks/>
          </p:cNvSpPr>
          <p:nvPr/>
        </p:nvSpPr>
        <p:spPr bwMode="auto">
          <a:xfrm>
            <a:off x="649288" y="2559050"/>
            <a:ext cx="40100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ColdBox Embedded</a:t>
            </a:r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673100" y="6908800"/>
            <a:ext cx="22796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Standalone</a:t>
            </a:r>
          </a:p>
        </p:txBody>
      </p:sp>
      <p:pic>
        <p:nvPicPr>
          <p:cNvPr id="51205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" y="3225800"/>
            <a:ext cx="12344400" cy="13462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700" y="7594600"/>
            <a:ext cx="12344400" cy="13462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Rectangle 7"/>
          <p:cNvSpPr>
            <a:spLocks/>
          </p:cNvSpPr>
          <p:nvPr/>
        </p:nvSpPr>
        <p:spPr bwMode="auto">
          <a:xfrm>
            <a:off x="568325" y="4673600"/>
            <a:ext cx="8064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ColdBox Base Tests  = Easier Integration</a:t>
            </a:r>
          </a:p>
        </p:txBody>
      </p:sp>
      <p:pic>
        <p:nvPicPr>
          <p:cNvPr id="51208" name="Picture 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0700" y="5410200"/>
            <a:ext cx="12344400" cy="13462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3114112" presetClass="entr" presetSubtype="1531881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75"/>
                            </p:stCondLst>
                            <p:childTnLst>
                              <p:par>
                                <p:cTn id="18" presetID="153114112" presetClass="entr" presetSubtype="1531884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75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53114112" presetClass="entr" presetSubtype="488020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 autoUpdateAnimBg="0"/>
      <p:bldP spid="51203" grpId="0" autoUpdateAnimBg="0"/>
      <p:bldP spid="51204" grpId="0" autoUpdateAnimBg="0"/>
      <p:bldP spid="51207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Oval 1"/>
          <p:cNvSpPr>
            <a:spLocks/>
          </p:cNvSpPr>
          <p:nvPr/>
        </p:nvSpPr>
        <p:spPr bwMode="auto">
          <a:xfrm>
            <a:off x="7302500" y="2044700"/>
            <a:ext cx="5156200" cy="2298700"/>
          </a:xfrm>
          <a:prstGeom prst="ellipse">
            <a:avLst/>
          </a:pr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pic>
        <p:nvPicPr>
          <p:cNvPr id="49155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3"/>
          <p:cNvSpPr>
            <a:spLocks/>
          </p:cNvSpPr>
          <p:nvPr/>
        </p:nvSpPr>
        <p:spPr bwMode="auto">
          <a:xfrm>
            <a:off x="1270000" y="-3048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71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Creation Methods</a:t>
            </a:r>
          </a:p>
        </p:txBody>
      </p:sp>
      <p:sp>
        <p:nvSpPr>
          <p:cNvPr id="52228" name="Rectangle 4"/>
          <p:cNvSpPr>
            <a:spLocks/>
          </p:cNvSpPr>
          <p:nvPr/>
        </p:nvSpPr>
        <p:spPr bwMode="auto">
          <a:xfrm>
            <a:off x="736600" y="914400"/>
            <a:ext cx="46863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 algn="l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36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CreateMock</a:t>
            </a: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()</a:t>
            </a:r>
          </a:p>
          <a:p>
            <a:pPr marL="406400" indent="-406400" algn="l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36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CreateEmptyMock</a:t>
            </a: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()</a:t>
            </a:r>
          </a:p>
          <a:p>
            <a:pPr marL="406400" indent="-406400" algn="l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36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PrepareMock</a:t>
            </a:r>
            <a:r>
              <a:rPr lang="en-US" sz="36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()</a:t>
            </a:r>
          </a:p>
          <a:p>
            <a:pPr marL="406400" indent="-406400" algn="l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3600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CreateStub</a:t>
            </a:r>
            <a:r>
              <a:rPr lang="en-US" sz="36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Helvetica Neue Light" charset="0"/>
                <a:cs typeface="Helvetica Neue Light" charset="0"/>
              </a:rPr>
              <a:t>()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ea typeface="Helvetica Neue Light" charset="0"/>
              <a:cs typeface="Helvetica Neue Light" charset="0"/>
            </a:endParaRPr>
          </a:p>
        </p:txBody>
      </p:sp>
      <p:pic>
        <p:nvPicPr>
          <p:cNvPr id="52229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" y="5486400"/>
            <a:ext cx="12560300" cy="39878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Rectangle 6"/>
          <p:cNvSpPr>
            <a:spLocks/>
          </p:cNvSpPr>
          <p:nvPr/>
        </p:nvSpPr>
        <p:spPr bwMode="auto">
          <a:xfrm>
            <a:off x="7645400" y="2260600"/>
            <a:ext cx="46863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2400"/>
              </a:spcBef>
              <a:defRPr/>
            </a:pPr>
            <a:r>
              <a:rPr lang="en-US" sz="3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Creates &amp; Decorates Objects Dynamically!</a:t>
            </a:r>
          </a:p>
        </p:txBody>
      </p:sp>
    </p:spTree>
    <p:extLst>
      <p:ext uri="{BB962C8B-B14F-4D97-AF65-F5344CB8AC3E}">
        <p14:creationId xmlns:p14="http://schemas.microsoft.com/office/powerpoint/2010/main" val="1107738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114496" presetClass="entr" presetSubtype="15318937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13" presetID="153114496" presetClass="entr" presetSubtype="1531896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 animBg="1"/>
      <p:bldP spid="52228" grpId="0" autoUpdateAnimBg="0"/>
      <p:bldP spid="5223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Rectangle 2"/>
          <p:cNvSpPr>
            <a:spLocks/>
          </p:cNvSpPr>
          <p:nvPr/>
        </p:nvSpPr>
        <p:spPr bwMode="auto">
          <a:xfrm>
            <a:off x="1270000" y="-381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$()</a:t>
            </a:r>
          </a:p>
        </p:txBody>
      </p:sp>
      <p:sp>
        <p:nvSpPr>
          <p:cNvPr id="55299" name="Rectangle 3"/>
          <p:cNvSpPr>
            <a:spLocks/>
          </p:cNvSpPr>
          <p:nvPr/>
        </p:nvSpPr>
        <p:spPr bwMode="auto">
          <a:xfrm>
            <a:off x="469900" y="1587500"/>
            <a:ext cx="6997700" cy="807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lvl="1" indent="-406400">
              <a:spcBef>
                <a:spcPts val="2400"/>
              </a:spcBef>
              <a:buSzPct val="46000"/>
              <a:buBlip>
                <a:blip r:embed="rId3"/>
              </a:buBlip>
              <a:defRPr/>
            </a:pPr>
            <a:r>
              <a:rPr lang="en-US" sz="3200" dirty="0"/>
              <a:t>Shortcut for </a:t>
            </a:r>
            <a:r>
              <a:rPr lang="en-US" sz="3200" dirty="0" err="1" smtClean="0"/>
              <a:t>mockMethod</a:t>
            </a:r>
            <a:endPara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Arguments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method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returns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preserveReturnType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throwException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throwType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throwDetail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throwMessage</a:t>
            </a:r>
            <a:endPara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callLogging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pic>
        <p:nvPicPr>
          <p:cNvPr id="55300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2500" y="2832100"/>
            <a:ext cx="8293100" cy="64643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116032" presetClass="entr" presetSubtype="17967744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/>
          <p:cNvSpPr>
            <a:spLocks/>
          </p:cNvSpPr>
          <p:nvPr/>
        </p:nvSpPr>
        <p:spPr bwMode="auto">
          <a:xfrm>
            <a:off x="1270000" y="-381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$()</a:t>
            </a:r>
          </a:p>
        </p:txBody>
      </p:sp>
      <p:sp>
        <p:nvSpPr>
          <p:cNvPr id="56323" name="Rectangle 3"/>
          <p:cNvSpPr>
            <a:spLocks/>
          </p:cNvSpPr>
          <p:nvPr/>
        </p:nvSpPr>
        <p:spPr bwMode="auto">
          <a:xfrm>
            <a:off x="763588" y="1689100"/>
            <a:ext cx="1419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7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Setup</a:t>
            </a:r>
          </a:p>
        </p:txBody>
      </p:sp>
      <p:sp>
        <p:nvSpPr>
          <p:cNvPr id="56324" name="Rectangle 4"/>
          <p:cNvSpPr>
            <a:spLocks/>
          </p:cNvSpPr>
          <p:nvPr/>
        </p:nvSpPr>
        <p:spPr bwMode="auto">
          <a:xfrm>
            <a:off x="-203200" y="5105400"/>
            <a:ext cx="52435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7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Mock methods</a:t>
            </a:r>
          </a:p>
        </p:txBody>
      </p:sp>
      <p:pic>
        <p:nvPicPr>
          <p:cNvPr id="56325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2501900"/>
            <a:ext cx="12369800" cy="22606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5918200"/>
            <a:ext cx="12369800" cy="28956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Rectangle 2"/>
          <p:cNvSpPr>
            <a:spLocks/>
          </p:cNvSpPr>
          <p:nvPr/>
        </p:nvSpPr>
        <p:spPr bwMode="auto">
          <a:xfrm>
            <a:off x="1270000" y="-381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$args()</a:t>
            </a:r>
          </a:p>
        </p:txBody>
      </p:sp>
      <p:sp>
        <p:nvSpPr>
          <p:cNvPr id="57347" name="Rectangle 3"/>
          <p:cNvSpPr>
            <a:spLocks/>
          </p:cNvSpPr>
          <p:nvPr/>
        </p:nvSpPr>
        <p:spPr bwMode="auto">
          <a:xfrm>
            <a:off x="139700" y="1714500"/>
            <a:ext cx="114300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Argument directed results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MUST be chained via </a:t>
            </a:r>
            <a:r>
              <a:rPr 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$results()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Char char="•"/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You can use: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Char char="•"/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Named parameters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Char char="•"/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Positional parameters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Char char="•"/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Argument Collection - CF Upper Cases Arguments</a:t>
            </a:r>
          </a:p>
          <a:p>
            <a:pPr marL="406400" indent="-406400">
              <a:spcBef>
                <a:spcPts val="2400"/>
              </a:spcBef>
              <a:defRPr/>
            </a:pP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pic>
        <p:nvPicPr>
          <p:cNvPr id="57348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6540500"/>
            <a:ext cx="12560300" cy="32512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203072" presetClass="entr" presetSubtype="154904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27000"/>
            <a:ext cx="10464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ym typeface="Helvetica Neue Light" charset="0"/>
              </a:rPr>
              <a:t>What we will cover?</a:t>
            </a:r>
          </a:p>
        </p:txBody>
      </p:sp>
      <p:pic>
        <p:nvPicPr>
          <p:cNvPr id="25603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3"/>
          <p:cNvSpPr>
            <a:spLocks/>
          </p:cNvSpPr>
          <p:nvPr/>
        </p:nvSpPr>
        <p:spPr bwMode="auto">
          <a:xfrm>
            <a:off x="571500" y="1409700"/>
            <a:ext cx="7289800" cy="712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Unit Testing Recap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Testing Toolbox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What is Mocking?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What is a Mock Object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Why Mock?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Mocking Frameworks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Practical Mocking with MockBox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3556000"/>
            <a:ext cx="243205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6129536" presetClass="entr" presetSubtype="463003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6129536" presetClass="entr" presetSubtype="463004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" grpId="0" autoUpdateAnimBg="0"/>
      <p:bldP spid="2867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Rectangle 2"/>
          <p:cNvSpPr>
            <a:spLocks/>
          </p:cNvSpPr>
          <p:nvPr/>
        </p:nvSpPr>
        <p:spPr bwMode="auto">
          <a:xfrm>
            <a:off x="1270000" y="-381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$args()</a:t>
            </a:r>
          </a:p>
        </p:txBody>
      </p:sp>
      <p:grpSp>
        <p:nvGrpSpPr>
          <p:cNvPr id="58373" name="Group 5"/>
          <p:cNvGrpSpPr>
            <a:grpSpLocks/>
          </p:cNvGrpSpPr>
          <p:nvPr/>
        </p:nvGrpSpPr>
        <p:grpSpPr bwMode="auto">
          <a:xfrm>
            <a:off x="177800" y="2832100"/>
            <a:ext cx="12649200" cy="1054100"/>
            <a:chOff x="0" y="0"/>
            <a:chExt cx="7968" cy="664"/>
          </a:xfrm>
        </p:grpSpPr>
        <p:sp>
          <p:nvSpPr>
            <p:cNvPr id="51214" name="Rectangle 3"/>
            <p:cNvSpPr>
              <a:spLocks/>
            </p:cNvSpPr>
            <p:nvPr/>
          </p:nvSpPr>
          <p:spPr bwMode="auto">
            <a:xfrm>
              <a:off x="128" y="96"/>
              <a:ext cx="7712" cy="312"/>
            </a:xfrm>
            <a:prstGeom prst="rect">
              <a:avLst/>
            </a:prstGeom>
            <a:solidFill>
              <a:srgbClr val="FFF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lvl="4">
                <a:spcBef>
                  <a:spcPts val="4900"/>
                </a:spcBef>
              </a:pPr>
              <a: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  <a:t>saveUser(fname=”luis”,lname=”majano”);</a:t>
              </a:r>
            </a:p>
          </p:txBody>
        </p:sp>
        <p:pic>
          <p:nvPicPr>
            <p:cNvPr id="51215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968" cy="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376" name="Group 8"/>
          <p:cNvGrpSpPr>
            <a:grpSpLocks/>
          </p:cNvGrpSpPr>
          <p:nvPr/>
        </p:nvGrpSpPr>
        <p:grpSpPr bwMode="auto">
          <a:xfrm>
            <a:off x="177800" y="5003800"/>
            <a:ext cx="12649200" cy="1054100"/>
            <a:chOff x="0" y="0"/>
            <a:chExt cx="7968" cy="664"/>
          </a:xfrm>
        </p:grpSpPr>
        <p:sp>
          <p:nvSpPr>
            <p:cNvPr id="51212" name="Rectangle 6"/>
            <p:cNvSpPr>
              <a:spLocks/>
            </p:cNvSpPr>
            <p:nvPr/>
          </p:nvSpPr>
          <p:spPr bwMode="auto">
            <a:xfrm>
              <a:off x="128" y="96"/>
              <a:ext cx="7712" cy="312"/>
            </a:xfrm>
            <a:prstGeom prst="rect">
              <a:avLst/>
            </a:prstGeom>
            <a:solidFill>
              <a:srgbClr val="FFF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lvl="4">
                <a:spcBef>
                  <a:spcPts val="4900"/>
                </a:spcBef>
              </a:pPr>
              <a: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  <a:t>saveUser(”luis”,”majano”);</a:t>
              </a:r>
            </a:p>
          </p:txBody>
        </p:sp>
        <p:pic>
          <p:nvPicPr>
            <p:cNvPr id="51213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968" cy="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379" name="Group 11"/>
          <p:cNvGrpSpPr>
            <a:grpSpLocks/>
          </p:cNvGrpSpPr>
          <p:nvPr/>
        </p:nvGrpSpPr>
        <p:grpSpPr bwMode="auto">
          <a:xfrm>
            <a:off x="177800" y="6921500"/>
            <a:ext cx="12649200" cy="2590800"/>
            <a:chOff x="0" y="0"/>
            <a:chExt cx="7968" cy="1632"/>
          </a:xfrm>
        </p:grpSpPr>
        <p:sp>
          <p:nvSpPr>
            <p:cNvPr id="51210" name="Rectangle 9"/>
            <p:cNvSpPr>
              <a:spLocks/>
            </p:cNvSpPr>
            <p:nvPr/>
          </p:nvSpPr>
          <p:spPr bwMode="auto">
            <a:xfrm>
              <a:off x="128" y="96"/>
              <a:ext cx="7712" cy="1280"/>
            </a:xfrm>
            <a:prstGeom prst="rect">
              <a:avLst/>
            </a:prstGeom>
            <a:solidFill>
              <a:srgbClr val="FFF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lvl="4">
                <a:spcBef>
                  <a:spcPts val="4900"/>
                </a:spcBef>
              </a:pPr>
              <a: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  <a:t>data = {</a:t>
              </a:r>
              <a:b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</a:br>
              <a: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  <a:t>  fname = “luis”, lname = “majano”</a:t>
              </a:r>
              <a:b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</a:br>
              <a: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  <a:t>};</a:t>
              </a:r>
              <a:b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</a:br>
              <a:r>
                <a:rPr lang="en-US" sz="2200">
                  <a:solidFill>
                    <a:srgbClr val="003DCC"/>
                  </a:solidFill>
                  <a:latin typeface="Courier New Bold" pitchFamily="49" charset="0"/>
                  <a:cs typeface="Courier New Bold" pitchFamily="49" charset="0"/>
                  <a:sym typeface="Courier New Bold" pitchFamily="49" charset="0"/>
                </a:rPr>
                <a:t>saveUser(argumentCollection=data);</a:t>
              </a:r>
            </a:p>
          </p:txBody>
        </p:sp>
        <p:pic>
          <p:nvPicPr>
            <p:cNvPr id="51211" name="Picture 1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968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380" name="Rectangle 12"/>
          <p:cNvSpPr>
            <a:spLocks/>
          </p:cNvSpPr>
          <p:nvPr/>
        </p:nvSpPr>
        <p:spPr bwMode="auto">
          <a:xfrm>
            <a:off x="182563" y="2101850"/>
            <a:ext cx="456247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Named Parameters</a:t>
            </a:r>
          </a:p>
        </p:txBody>
      </p:sp>
      <p:sp>
        <p:nvSpPr>
          <p:cNvPr id="58381" name="Rectangle 13"/>
          <p:cNvSpPr>
            <a:spLocks/>
          </p:cNvSpPr>
          <p:nvPr/>
        </p:nvSpPr>
        <p:spPr bwMode="auto">
          <a:xfrm>
            <a:off x="-403225" y="4165600"/>
            <a:ext cx="63484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Positional Parameters</a:t>
            </a:r>
          </a:p>
        </p:txBody>
      </p:sp>
      <p:sp>
        <p:nvSpPr>
          <p:cNvPr id="58382" name="Rectangle 14"/>
          <p:cNvSpPr>
            <a:spLocks/>
          </p:cNvSpPr>
          <p:nvPr/>
        </p:nvSpPr>
        <p:spPr bwMode="auto">
          <a:xfrm>
            <a:off x="-596900" y="6197600"/>
            <a:ext cx="63500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Argument Collection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203456" presetClass="entr" presetSubtype="17967795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53203456" presetClass="entr" presetSubtype="17967752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3203456" presetClass="entr" presetSubtype="154905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Rectangle 2"/>
          <p:cNvSpPr>
            <a:spLocks/>
          </p:cNvSpPr>
          <p:nvPr/>
        </p:nvSpPr>
        <p:spPr bwMode="auto">
          <a:xfrm>
            <a:off x="1270000" y="-381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$results()</a:t>
            </a:r>
          </a:p>
        </p:txBody>
      </p:sp>
      <p:sp>
        <p:nvSpPr>
          <p:cNvPr id="59395" name="Rectangle 3"/>
          <p:cNvSpPr>
            <a:spLocks/>
          </p:cNvSpPr>
          <p:nvPr/>
        </p:nvSpPr>
        <p:spPr bwMode="auto">
          <a:xfrm>
            <a:off x="127000" y="2679700"/>
            <a:ext cx="114300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8128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State machine your results</a:t>
            </a:r>
          </a:p>
          <a:p>
            <a:pPr marL="8128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Repetition sequence</a:t>
            </a:r>
          </a:p>
          <a:p>
            <a:pPr marL="8128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$results(1,2,3)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+ Called 5 Times = 1,2,3,1,2</a:t>
            </a:r>
          </a:p>
          <a:p>
            <a:pPr marL="812800" indent="-406400">
              <a:spcBef>
                <a:spcPts val="2400"/>
              </a:spcBef>
              <a:defRPr/>
            </a:pP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pic>
        <p:nvPicPr>
          <p:cNvPr id="59396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6311900"/>
            <a:ext cx="12560300" cy="32512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203840" presetClass="entr" presetSubtype="15490636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Rectangle 2"/>
          <p:cNvSpPr>
            <a:spLocks/>
          </p:cNvSpPr>
          <p:nvPr/>
        </p:nvSpPr>
        <p:spPr bwMode="auto">
          <a:xfrm>
            <a:off x="1270000" y="-381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$property()</a:t>
            </a:r>
          </a:p>
        </p:txBody>
      </p:sp>
      <p:sp>
        <p:nvSpPr>
          <p:cNvPr id="60419" name="Rectangle 3"/>
          <p:cNvSpPr>
            <a:spLocks/>
          </p:cNvSpPr>
          <p:nvPr/>
        </p:nvSpPr>
        <p:spPr bwMode="auto">
          <a:xfrm>
            <a:off x="127000" y="2476500"/>
            <a:ext cx="114300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 any property on any scope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Great for settings, aggregation or composition mocking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defRPr/>
            </a:pP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pic>
        <p:nvPicPr>
          <p:cNvPr id="60420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4940300"/>
            <a:ext cx="12560300" cy="46228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204224" presetClass="entr" presetSubtype="1584504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/>
          </p:cNvSpPr>
          <p:nvPr/>
        </p:nvSpPr>
        <p:spPr bwMode="auto">
          <a:xfrm>
            <a:off x="1270000" y="18034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Code - Discussions</a:t>
            </a: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4229100"/>
            <a:ext cx="243205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205376" presetClass="entr" presetSubtype="15845188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53205376" presetClass="entr" presetSubtype="15845196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77800" y="1790700"/>
            <a:ext cx="8115300" cy="73660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  <a:defRPr/>
            </a:pPr>
            <a:r>
              <a:rPr lang="en-US" sz="2600" dirty="0" smtClean="0">
                <a:sym typeface="Helvetica Neue Light" charset="0"/>
              </a:rPr>
              <a:t>Unit Testing</a:t>
            </a: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u="sng" dirty="0" smtClean="0">
                <a:sym typeface="Helvetica Neue Light" charset="0"/>
              </a:rPr>
              <a:t>www.mxunit.org</a:t>
            </a:r>
            <a:endParaRPr lang="en-US" sz="2600" dirty="0" smtClean="0">
              <a:sym typeface="Helvetica Neue Light" charset="0"/>
            </a:endParaRPr>
          </a:p>
          <a:p>
            <a:pPr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dirty="0" smtClean="0">
                <a:sym typeface="Helvetica Neue Light" charset="0"/>
              </a:rPr>
              <a:t>Mocking</a:t>
            </a: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u="sng" dirty="0" smtClean="0">
                <a:sym typeface="Helvetica Neue Light" charset="0"/>
              </a:rPr>
              <a:t>www.mxunit.org</a:t>
            </a:r>
            <a:endParaRPr lang="en-US" sz="2600" dirty="0" smtClean="0">
              <a:sym typeface="Helvetica Neue Light" charset="0"/>
            </a:endParaRP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dirty="0" smtClean="0">
                <a:sym typeface="Helvetica Neue Light" charset="0"/>
              </a:rPr>
              <a:t>wiki.coldbox.org/wiki/</a:t>
            </a:r>
            <a:r>
              <a:rPr lang="en-US" sz="2600" dirty="0" err="1" smtClean="0">
                <a:sym typeface="Helvetica Neue Light" charset="0"/>
              </a:rPr>
              <a:t>MockBox.cfm</a:t>
            </a:r>
            <a:endParaRPr lang="en-US" sz="2600" dirty="0" smtClean="0">
              <a:sym typeface="Helvetica Neue Light" charset="0"/>
            </a:endParaRPr>
          </a:p>
          <a:p>
            <a:pPr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dirty="0" err="1" smtClean="0">
                <a:sym typeface="Helvetica Neue Light" charset="0"/>
              </a:rPr>
              <a:t>ColdBox</a:t>
            </a:r>
            <a:r>
              <a:rPr lang="en-US" sz="2600" dirty="0" smtClean="0">
                <a:sym typeface="Helvetica Neue Light" charset="0"/>
              </a:rPr>
              <a:t> Resources</a:t>
            </a: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u="sng" dirty="0" smtClean="0">
                <a:sym typeface="Helvetica Neue Light" charset="0"/>
              </a:rPr>
              <a:t>www.coldbox.org</a:t>
            </a:r>
            <a:endParaRPr lang="en-US" sz="2600" dirty="0" smtClean="0">
              <a:sym typeface="Helvetica Neue Light" charset="0"/>
            </a:endParaRP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u="sng" dirty="0" smtClean="0">
                <a:sym typeface="Helvetica Neue Light" charset="0"/>
              </a:rPr>
              <a:t>wiki.coldbox.org</a:t>
            </a:r>
            <a:endParaRPr lang="en-US" sz="2600" dirty="0" smtClean="0">
              <a:sym typeface="Helvetica Neue Light" charset="0"/>
            </a:endParaRP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u="sng" dirty="0" smtClean="0">
                <a:sym typeface="Helvetica Neue Light" charset="0"/>
              </a:rPr>
              <a:t>groups.google.com/group/</a:t>
            </a:r>
            <a:r>
              <a:rPr lang="en-US" sz="2600" u="sng" dirty="0" err="1" smtClean="0">
                <a:sym typeface="Helvetica Neue Light" charset="0"/>
              </a:rPr>
              <a:t>coldbox</a:t>
            </a:r>
            <a:endParaRPr lang="en-US" sz="2600" dirty="0" smtClean="0">
              <a:sym typeface="Helvetica Neue Light" charset="0"/>
            </a:endParaRPr>
          </a:p>
          <a:p>
            <a:pPr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dirty="0" smtClean="0">
                <a:sym typeface="Helvetica Neue Light" charset="0"/>
              </a:rPr>
              <a:t>Professional Support &amp; Training</a:t>
            </a:r>
          </a:p>
          <a:p>
            <a:pPr marL="850900" lvl="1" eaLnBrk="1" hangingPunct="1">
              <a:spcBef>
                <a:spcPts val="1500"/>
              </a:spcBef>
              <a:buFontTx/>
              <a:buBlip>
                <a:blip r:embed="rId2"/>
              </a:buBlip>
              <a:defRPr/>
            </a:pPr>
            <a:r>
              <a:rPr lang="en-US" sz="2600" u="sng" dirty="0" smtClean="0">
                <a:sym typeface="Helvetica Neue Light" charset="0"/>
              </a:rPr>
              <a:t>www.ortussolutions.com</a:t>
            </a:r>
          </a:p>
        </p:txBody>
      </p:sp>
      <p:sp>
        <p:nvSpPr>
          <p:cNvPr id="64514" name="Rectangle 2"/>
          <p:cNvSpPr>
            <a:spLocks/>
          </p:cNvSpPr>
          <p:nvPr/>
        </p:nvSpPr>
        <p:spPr bwMode="auto">
          <a:xfrm>
            <a:off x="1409700" y="-2286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Resources</a:t>
            </a:r>
          </a:p>
        </p:txBody>
      </p:sp>
      <p:pic>
        <p:nvPicPr>
          <p:cNvPr id="5530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344738"/>
            <a:ext cx="23368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4"/>
          <p:cNvSpPr>
            <a:spLocks/>
          </p:cNvSpPr>
          <p:nvPr/>
        </p:nvSpPr>
        <p:spPr bwMode="auto">
          <a:xfrm>
            <a:off x="8081963" y="4724400"/>
            <a:ext cx="4800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3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Curt </a:t>
            </a:r>
            <a:r>
              <a:rPr lang="en-US" sz="2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Gratz</a:t>
            </a:r>
            <a:r>
              <a:rPr lang="en-US" sz="23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 &amp; </a:t>
            </a:r>
          </a:p>
          <a:p>
            <a:pPr algn="ctr">
              <a:defRPr/>
            </a:pPr>
            <a:r>
              <a:rPr lang="en-US" sz="23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Computer Know How</a:t>
            </a:r>
          </a:p>
          <a:p>
            <a:pPr algn="ctr">
              <a:defRPr/>
            </a:pPr>
            <a:r>
              <a:rPr lang="en-US" sz="1900" u="sng" dirty="0">
                <a:solidFill>
                  <a:schemeClr val="tx1"/>
                </a:solidFill>
                <a:latin typeface="Handel Gothic BT" charset="0"/>
                <a:ea typeface="Handel Gothic BT" charset="0"/>
                <a:cs typeface="Handel Gothic BT" charset="0"/>
                <a:sym typeface="Handel Gothic BT" charset="0"/>
              </a:rPr>
              <a:t>gratzc@compknowhow.com</a:t>
            </a:r>
            <a:endParaRPr lang="en-US" sz="2000" dirty="0">
              <a:solidFill>
                <a:schemeClr val="tx1"/>
              </a:solidFill>
              <a:latin typeface="Handel Gothic BT" charset="0"/>
              <a:ea typeface="Lucida Grande" charset="0"/>
              <a:cs typeface="Lucida Grande" charset="0"/>
              <a:sym typeface="Handel Gothic BT" charset="0"/>
            </a:endParaRPr>
          </a:p>
          <a:p>
            <a:pPr algn="ctr">
              <a:defRPr/>
            </a:pPr>
            <a:endParaRPr lang="en-US" sz="2000" dirty="0">
              <a:solidFill>
                <a:srgbClr val="3C96F7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Handel Gothic BT" charset="0"/>
              <a:ea typeface="Lucida Grande" charset="0"/>
              <a:cs typeface="Lucida Grande" charset="0"/>
              <a:sym typeface="Handel Gothic BT" charset="0"/>
            </a:endParaRPr>
          </a:p>
        </p:txBody>
      </p:sp>
      <p:pic>
        <p:nvPicPr>
          <p:cNvPr id="7" name="Picture 2" descr="K:\KnowHow\Computer Know How\Graphics\Logos\CKH Logo\Transparent\CKH-Transpar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26600" y="6324600"/>
            <a:ext cx="1981200" cy="877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7035801" y="7562671"/>
            <a:ext cx="5846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>
                <a:solidFill>
                  <a:schemeClr val="tx1"/>
                </a:solidFill>
              </a:rPr>
              <a:t>Blog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b="1" dirty="0">
                <a:solidFill>
                  <a:schemeClr val="tx1"/>
                </a:solidFill>
              </a:rPr>
              <a:t>http://www.coldbox.org/blog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Twitter: </a:t>
            </a:r>
            <a:r>
              <a:rPr lang="en-US" sz="2400" dirty="0" err="1">
                <a:solidFill>
                  <a:schemeClr val="tx1"/>
                </a:solidFill>
              </a:rPr>
              <a:t>gratzc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G-Talk: </a:t>
            </a:r>
            <a:r>
              <a:rPr lang="en-US" sz="2400" b="1" dirty="0">
                <a:solidFill>
                  <a:schemeClr val="tx1"/>
                </a:solidFill>
              </a:rPr>
              <a:t>gratzc@compknowhow.com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3205760" presetClass="entr" presetSubtype="15845354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/>
          </p:cNvSpPr>
          <p:nvPr/>
        </p:nvSpPr>
        <p:spPr bwMode="auto">
          <a:xfrm>
            <a:off x="1473200" y="76835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Thanks!</a:t>
            </a:r>
          </a:p>
        </p:txBody>
      </p:sp>
      <p:sp>
        <p:nvSpPr>
          <p:cNvPr id="65538" name="Rectangle 2"/>
          <p:cNvSpPr>
            <a:spLocks/>
          </p:cNvSpPr>
          <p:nvPr/>
        </p:nvSpPr>
        <p:spPr bwMode="auto">
          <a:xfrm>
            <a:off x="1270000" y="-6604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Q &amp; A</a:t>
            </a:r>
          </a:p>
        </p:txBody>
      </p:sp>
      <p:pic>
        <p:nvPicPr>
          <p:cNvPr id="5" name="Picture 2" descr="K:\KnowHow\Computer Know How\Graphics\Logos\CKH Logo\Transparent\CKH-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7223" y="3124200"/>
            <a:ext cx="6296753" cy="2788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140200" y="7276068"/>
            <a:ext cx="52742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forget the </a:t>
            </a:r>
            <a:r>
              <a:rPr lang="en-US" dirty="0" err="1" smtClean="0"/>
              <a:t>evals</a:t>
            </a:r>
            <a:endParaRPr 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Why Unit Testing?</a:t>
            </a:r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660400" y="3987800"/>
            <a:ext cx="120777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Can improve code quality -&gt; quick error discovery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Code confidence via immediate verification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Can expose high coupling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Will encourage refactoring to produce &gt; testable code</a:t>
            </a:r>
          </a:p>
          <a:p>
            <a:pPr marL="406400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Remember: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 Testing is all about behavior and expectations</a:t>
            </a:r>
          </a:p>
        </p:txBody>
      </p:sp>
      <p:grpSp>
        <p:nvGrpSpPr>
          <p:cNvPr id="30726" name="Group 6"/>
          <p:cNvGrpSpPr>
            <a:grpSpLocks/>
          </p:cNvGrpSpPr>
          <p:nvPr/>
        </p:nvGrpSpPr>
        <p:grpSpPr bwMode="auto">
          <a:xfrm>
            <a:off x="4394200" y="1790700"/>
            <a:ext cx="4622800" cy="3276600"/>
            <a:chOff x="0" y="0"/>
            <a:chExt cx="2912" cy="2064"/>
          </a:xfrm>
        </p:grpSpPr>
        <p:pic>
          <p:nvPicPr>
            <p:cNvPr id="2663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2656" cy="1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12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6130688" presetClass="entr" presetSubtype="4925550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2120900"/>
            <a:ext cx="12560300" cy="25019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Unit Testing Basics</a:t>
            </a:r>
          </a:p>
        </p:txBody>
      </p:sp>
      <p:pic>
        <p:nvPicPr>
          <p:cNvPr id="32772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" y="5791200"/>
            <a:ext cx="12560300" cy="4076700"/>
          </a:xfrm>
          <a:prstGeom prst="rect">
            <a:avLst/>
          </a:prstGeom>
          <a:noFill/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5"/>
          <p:cNvSpPr>
            <a:spLocks/>
          </p:cNvSpPr>
          <p:nvPr/>
        </p:nvSpPr>
        <p:spPr bwMode="auto">
          <a:xfrm>
            <a:off x="644525" y="1365250"/>
            <a:ext cx="9461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SUT</a:t>
            </a:r>
          </a:p>
        </p:txBody>
      </p:sp>
      <p:sp>
        <p:nvSpPr>
          <p:cNvPr id="32774" name="Rectangle 6"/>
          <p:cNvSpPr>
            <a:spLocks/>
          </p:cNvSpPr>
          <p:nvPr/>
        </p:nvSpPr>
        <p:spPr bwMode="auto">
          <a:xfrm>
            <a:off x="231775" y="5041900"/>
            <a:ext cx="1768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en-US" sz="35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Unit Test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5" presetID="46131456" presetClass="entr" presetSubtype="4925644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8" presetID="46131456" presetClass="entr" presetSubtype="49257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utoUpdateAnimBg="0"/>
      <p:bldP spid="3277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/>
          </p:cNvSpPr>
          <p:nvPr/>
        </p:nvSpPr>
        <p:spPr bwMode="auto">
          <a:xfrm>
            <a:off x="1270000" y="-254000"/>
            <a:ext cx="104648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77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TDD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4486273"/>
            <a:ext cx="9829801" cy="3590926"/>
          </a:xfrm>
          <a:prstGeom prst="rect">
            <a:avLst/>
          </a:prstGeom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247649" y="2209800"/>
            <a:ext cx="12077701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850900" lvl="1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4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Test Driven Development</a:t>
            </a:r>
          </a:p>
          <a:p>
            <a:pPr marL="850900" lvl="1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4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Can be a new development paradigm for some</a:t>
            </a:r>
          </a:p>
          <a:p>
            <a:pPr marL="850900" lvl="1" indent="-406400">
              <a:lnSpc>
                <a:spcPct val="90000"/>
              </a:lnSpc>
              <a:spcBef>
                <a:spcPts val="3200"/>
              </a:spcBef>
              <a:buSzPct val="46000"/>
              <a:buFontTx/>
              <a:buBlip>
                <a:blip r:embed="rId4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Work from the IDE</a:t>
            </a:r>
          </a:p>
          <a:p>
            <a:pPr marL="889000" lvl="2">
              <a:lnSpc>
                <a:spcPct val="90000"/>
              </a:lnSpc>
              <a:spcBef>
                <a:spcPts val="3200"/>
              </a:spcBef>
              <a:buSzPct val="46000"/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		RED (Write the unit test, obviously fails)</a:t>
            </a:r>
          </a:p>
          <a:p>
            <a:pPr marL="889000" lvl="2">
              <a:lnSpc>
                <a:spcPct val="90000"/>
              </a:lnSpc>
              <a:spcBef>
                <a:spcPts val="3200"/>
              </a:spcBef>
              <a:buSzPct val="46000"/>
              <a:defRPr/>
            </a:pPr>
            <a:r>
              <a:rPr lang="en-US" sz="2800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		GREEN (Write the code that makes the unit test pass)</a:t>
            </a:r>
          </a:p>
          <a:p>
            <a:pPr marL="889000" lvl="2">
              <a:lnSpc>
                <a:spcPct val="90000"/>
              </a:lnSpc>
              <a:spcBef>
                <a:spcPts val="3200"/>
              </a:spcBef>
              <a:buSzPct val="46000"/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		RINSE</a:t>
            </a:r>
            <a:r>
              <a:rPr lang="en-US" sz="2800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 </a:t>
            </a:r>
            <a:r>
              <a:rPr lang="en-US" sz="2800" dirty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AND</a:t>
            </a:r>
            <a:r>
              <a:rPr lang="en-US" sz="2800" dirty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 REPEAT </a:t>
            </a:r>
            <a:r>
              <a:rPr lang="en-US" sz="2800" dirty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(This is a cycle as you code)</a:t>
            </a:r>
          </a:p>
          <a:p>
            <a:pPr>
              <a:lnSpc>
                <a:spcPct val="90000"/>
              </a:lnSpc>
              <a:spcBef>
                <a:spcPts val="3200"/>
              </a:spcBef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4500" y="1117600"/>
            <a:ext cx="5969000" cy="3368675"/>
          </a:xfrm>
          <a:prstGeom prst="rect">
            <a:avLst/>
          </a:prstGeom>
          <a:noFill/>
          <a:ln>
            <a:noFill/>
          </a:ln>
          <a:effectLst>
            <a:outerShdw blurRad="50800" dist="38099" dir="54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6131840" presetClass="entr" presetSubtype="492581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 Neue Light" charset="0"/>
              </a:rPr>
              <a:t>The 6 P’s</a:t>
            </a:r>
            <a:endParaRPr lang="en-US" b="1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08213"/>
            <a:ext cx="6502400" cy="6437312"/>
          </a:xfrm>
        </p:spPr>
        <p:txBody>
          <a:bodyPr/>
          <a:lstStyle/>
          <a:p>
            <a:pPr>
              <a:defRPr/>
            </a:pPr>
            <a:r>
              <a:rPr lang="en-US" b="1" u="sng" dirty="0" smtClean="0">
                <a:latin typeface="+mj-lt"/>
                <a:sym typeface="Helvetica Neue Light" charset="0"/>
              </a:rPr>
              <a:t>P</a:t>
            </a:r>
            <a:r>
              <a:rPr lang="en-US" dirty="0" smtClean="0">
                <a:latin typeface="+mj-lt"/>
                <a:sym typeface="Helvetica Neue Light" charset="0"/>
              </a:rPr>
              <a:t>rior</a:t>
            </a:r>
          </a:p>
          <a:p>
            <a:pPr>
              <a:defRPr/>
            </a:pPr>
            <a:r>
              <a:rPr lang="en-US" b="1" u="sng" dirty="0" smtClean="0">
                <a:latin typeface="+mj-lt"/>
                <a:sym typeface="Helvetica Neue Light" charset="0"/>
              </a:rPr>
              <a:t>P</a:t>
            </a:r>
            <a:r>
              <a:rPr lang="en-US" dirty="0" smtClean="0">
                <a:latin typeface="+mj-lt"/>
                <a:sym typeface="Helvetica Neue Light" charset="0"/>
              </a:rPr>
              <a:t>lanning</a:t>
            </a:r>
          </a:p>
          <a:p>
            <a:pPr>
              <a:defRPr/>
            </a:pPr>
            <a:r>
              <a:rPr lang="en-US" b="1" u="sng" dirty="0" smtClean="0">
                <a:latin typeface="+mj-lt"/>
                <a:sym typeface="Helvetica Neue Light" charset="0"/>
              </a:rPr>
              <a:t>P</a:t>
            </a:r>
            <a:r>
              <a:rPr lang="en-US" dirty="0" smtClean="0">
                <a:latin typeface="+mj-lt"/>
                <a:sym typeface="Helvetica Neue Light" charset="0"/>
              </a:rPr>
              <a:t>revents</a:t>
            </a:r>
          </a:p>
          <a:p>
            <a:pPr>
              <a:defRPr/>
            </a:pPr>
            <a:r>
              <a:rPr lang="en-US" b="1" u="sng" dirty="0" smtClean="0">
                <a:latin typeface="+mj-lt"/>
                <a:sym typeface="Helvetica Neue Light" charset="0"/>
              </a:rPr>
              <a:t>P</a:t>
            </a:r>
            <a:r>
              <a:rPr lang="en-US" dirty="0" smtClean="0">
                <a:latin typeface="+mj-lt"/>
                <a:sym typeface="Helvetica Neue Light" charset="0"/>
              </a:rPr>
              <a:t>iss</a:t>
            </a:r>
          </a:p>
          <a:p>
            <a:pPr>
              <a:defRPr/>
            </a:pPr>
            <a:r>
              <a:rPr lang="en-US" b="1" u="sng" dirty="0" smtClean="0">
                <a:latin typeface="+mj-lt"/>
                <a:sym typeface="Helvetica Neue Light" charset="0"/>
              </a:rPr>
              <a:t>P</a:t>
            </a:r>
            <a:r>
              <a:rPr lang="en-US" dirty="0" smtClean="0">
                <a:latin typeface="+mj-lt"/>
                <a:sym typeface="Helvetica Neue Light" charset="0"/>
              </a:rPr>
              <a:t>oor</a:t>
            </a:r>
          </a:p>
          <a:p>
            <a:pPr>
              <a:defRPr/>
            </a:pPr>
            <a:r>
              <a:rPr lang="en-US" b="1" u="sng" dirty="0" smtClean="0">
                <a:latin typeface="+mj-lt"/>
                <a:sym typeface="Helvetica Neue Light" charset="0"/>
              </a:rPr>
              <a:t>P</a:t>
            </a:r>
            <a:r>
              <a:rPr lang="en-US" dirty="0" smtClean="0">
                <a:latin typeface="+mj-lt"/>
                <a:sym typeface="Helvetica Neue Light" charset="0"/>
              </a:rPr>
              <a:t>erformance</a:t>
            </a:r>
            <a:endParaRPr lang="en-US" dirty="0">
              <a:latin typeface="+mj-lt"/>
              <a:sym typeface="Helvetica Neue Light" charset="0"/>
            </a:endParaRPr>
          </a:p>
        </p:txBody>
      </p:sp>
      <p:pic>
        <p:nvPicPr>
          <p:cNvPr id="4" name="Picture 3" descr="bigdadd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02880" y="2384213"/>
            <a:ext cx="3982720" cy="5689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Click="0" advTm="18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/>
          </p:cNvSpPr>
          <p:nvPr/>
        </p:nvSpPr>
        <p:spPr bwMode="auto">
          <a:xfrm>
            <a:off x="1270000" y="-279400"/>
            <a:ext cx="1046480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8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Testing ToolBox</a:t>
            </a:r>
          </a:p>
        </p:txBody>
      </p:sp>
      <p:sp>
        <p:nvSpPr>
          <p:cNvPr id="35843" name="Rectangle 3"/>
          <p:cNvSpPr>
            <a:spLocks/>
          </p:cNvSpPr>
          <p:nvPr/>
        </p:nvSpPr>
        <p:spPr bwMode="auto">
          <a:xfrm>
            <a:off x="596900" y="1752600"/>
            <a:ext cx="6629400" cy="66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MXUnit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ColdFusion Builder OR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CFEclipse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 mocking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framework (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MockBox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)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ANT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Integration Testing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ColdBox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Selenium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BadBoy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JMeter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 or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Webstress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Tool</a:t>
            </a:r>
          </a:p>
          <a:p>
            <a:pPr marL="406400" indent="-406400">
              <a:spcBef>
                <a:spcPts val="2400"/>
              </a:spcBef>
              <a:buSzPct val="46000"/>
              <a:buFontTx/>
              <a:buBlip>
                <a:blip r:embed="rId3"/>
              </a:buBlip>
              <a:defRPr/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Jenkins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grpSp>
        <p:nvGrpSpPr>
          <p:cNvPr id="35847" name="Group 7"/>
          <p:cNvGrpSpPr>
            <a:grpSpLocks/>
          </p:cNvGrpSpPr>
          <p:nvPr/>
        </p:nvGrpSpPr>
        <p:grpSpPr bwMode="auto">
          <a:xfrm>
            <a:off x="9017000" y="7505700"/>
            <a:ext cx="3238500" cy="1270000"/>
            <a:chOff x="0" y="0"/>
            <a:chExt cx="2040" cy="800"/>
          </a:xfrm>
        </p:grpSpPr>
        <p:sp>
          <p:nvSpPr>
            <p:cNvPr id="35844" name="AutoShape 4"/>
            <p:cNvSpPr>
              <a:spLocks/>
            </p:cNvSpPr>
            <p:nvPr/>
          </p:nvSpPr>
          <p:spPr bwMode="auto">
            <a:xfrm>
              <a:off x="0" y="0"/>
              <a:ext cx="2040" cy="800"/>
            </a:xfrm>
            <a:prstGeom prst="roundRect">
              <a:avLst>
                <a:gd name="adj" fmla="val 15000"/>
              </a:avLst>
            </a:prstGeom>
            <a:gradFill rotWithShape="0">
              <a:gsLst>
                <a:gs pos="0">
                  <a:srgbClr val="0082E5">
                    <a:alpha val="75000"/>
                  </a:srgbClr>
                </a:gs>
                <a:gs pos="100000">
                  <a:srgbClr val="0057E5">
                    <a:alpha val="64999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1016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pic>
          <p:nvPicPr>
            <p:cNvPr id="3073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" y="152"/>
              <a:ext cx="488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Rectangle 6"/>
            <p:cNvSpPr>
              <a:spLocks/>
            </p:cNvSpPr>
            <p:nvPr/>
          </p:nvSpPr>
          <p:spPr bwMode="auto">
            <a:xfrm>
              <a:off x="653" y="168"/>
              <a:ext cx="1254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MXUnit</a:t>
              </a:r>
            </a:p>
          </p:txBody>
        </p:sp>
      </p:grpSp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663575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300" y="664210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8458200"/>
            <a:ext cx="11176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663700"/>
            <a:ext cx="42164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6132608" presetClass="entr" presetSubtype="790300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46132608" presetClass="entr" presetSubtype="7902860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6132608" presetClass="entr" presetSubtype="7902984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6132608" presetClass="entr" presetSubtype="7902996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368300" y="330200"/>
            <a:ext cx="10464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ym typeface="Helvetica Neue Light" charset="0"/>
              </a:rPr>
              <a:t>What is Mocking?</a:t>
            </a:r>
          </a:p>
        </p:txBody>
      </p:sp>
      <p:pic>
        <p:nvPicPr>
          <p:cNvPr id="31747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20638"/>
            <a:ext cx="6858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3619500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AutoShape 4"/>
          <p:cNvSpPr>
            <a:spLocks/>
          </p:cNvSpPr>
          <p:nvPr/>
        </p:nvSpPr>
        <p:spPr bwMode="auto">
          <a:xfrm>
            <a:off x="8013700" y="4051300"/>
            <a:ext cx="3695700" cy="1892300"/>
          </a:xfrm>
          <a:custGeom>
            <a:avLst/>
            <a:gdLst/>
            <a:ahLst/>
            <a:cxnLst/>
            <a:rect l="0" t="0" r="r" b="b"/>
            <a:pathLst>
              <a:path w="18433" h="21600">
                <a:moveTo>
                  <a:pt x="1267" y="0"/>
                </a:moveTo>
                <a:cubicBezTo>
                  <a:pt x="567" y="0"/>
                  <a:pt x="0" y="1298"/>
                  <a:pt x="0" y="2899"/>
                </a:cubicBezTo>
                <a:lnTo>
                  <a:pt x="0" y="5799"/>
                </a:lnTo>
                <a:lnTo>
                  <a:pt x="-3167" y="7248"/>
                </a:lnTo>
                <a:lnTo>
                  <a:pt x="0" y="8698"/>
                </a:lnTo>
                <a:lnTo>
                  <a:pt x="0" y="18701"/>
                </a:lnTo>
                <a:cubicBezTo>
                  <a:pt x="0" y="20302"/>
                  <a:pt x="567" y="21600"/>
                  <a:pt x="1267" y="21600"/>
                </a:cubicBezTo>
                <a:lnTo>
                  <a:pt x="17166" y="21600"/>
                </a:lnTo>
                <a:cubicBezTo>
                  <a:pt x="17866" y="21600"/>
                  <a:pt x="18433" y="20302"/>
                  <a:pt x="18433" y="18701"/>
                </a:cubicBezTo>
                <a:lnTo>
                  <a:pt x="18433" y="2899"/>
                </a:lnTo>
                <a:cubicBezTo>
                  <a:pt x="18433" y="1298"/>
                  <a:pt x="17866" y="0"/>
                  <a:pt x="17166" y="0"/>
                </a:cubicBezTo>
                <a:lnTo>
                  <a:pt x="1267" y="0"/>
                </a:lnTo>
                <a:close/>
                <a:moveTo>
                  <a:pt x="1267" y="0"/>
                </a:moveTo>
              </a:path>
            </a:pathLst>
          </a:custGeom>
          <a:gradFill rotWithShape="0">
            <a:gsLst>
              <a:gs pos="0">
                <a:srgbClr val="0082E5">
                  <a:alpha val="75000"/>
                </a:srgbClr>
              </a:gs>
              <a:gs pos="100000">
                <a:srgbClr val="0057E5">
                  <a:alpha val="64999"/>
                </a:srgbClr>
              </a:gs>
            </a:gsLst>
            <a:lin ang="5400000" scaled="1"/>
          </a:gradFill>
          <a:ln>
            <a:noFill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Lets have a moment?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autoUpdateAnimBg="0"/>
      <p:bldP spid="36868" grpId="0" animBg="1" autoUpdateAnimBg="0"/>
    </p:bld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5FA7EA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Title - Center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Photo - Horizont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Photo - Vertic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_Title - Top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_Blan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Title &amp; Bullets - Lef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_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_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Title &amp; Bullets - Righ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_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2 Column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Pages>0</Pages>
  <Words>750</Words>
  <Characters>0</Characters>
  <Application>Microsoft Office PowerPoint</Application>
  <PresentationFormat>Custom</PresentationFormat>
  <Lines>0</Lines>
  <Paragraphs>206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24</vt:i4>
      </vt:variant>
      <vt:variant>
        <vt:lpstr>Slide Titles</vt:lpstr>
      </vt:variant>
      <vt:variant>
        <vt:i4>35</vt:i4>
      </vt:variant>
    </vt:vector>
  </HeadingPairs>
  <TitlesOfParts>
    <vt:vector size="59" baseType="lpstr">
      <vt:lpstr>Title &amp; Subtitle</vt:lpstr>
      <vt:lpstr>Title &amp; Bullets</vt:lpstr>
      <vt:lpstr>Title &amp; Bullets - Right</vt:lpstr>
      <vt:lpstr>Photo - Vertical</vt:lpstr>
      <vt:lpstr>Photo - Horizontal</vt:lpstr>
      <vt:lpstr>1_Title &amp; Subtitle</vt:lpstr>
      <vt:lpstr>Title, Bullets &amp; Photo</vt:lpstr>
      <vt:lpstr>Title &amp; Bullets - 2 Column</vt:lpstr>
      <vt:lpstr>Bullets</vt:lpstr>
      <vt:lpstr>Title - Top</vt:lpstr>
      <vt:lpstr>Title - Center</vt:lpstr>
      <vt:lpstr>Blank</vt:lpstr>
      <vt:lpstr>1_Title &amp; Bullets</vt:lpstr>
      <vt:lpstr>1_Title - Center</vt:lpstr>
      <vt:lpstr>1_Photo - Horizontal</vt:lpstr>
      <vt:lpstr>Title &amp; Bullets - Left</vt:lpstr>
      <vt:lpstr>1_Photo - Vertical</vt:lpstr>
      <vt:lpstr>1_Title - Top</vt:lpstr>
      <vt:lpstr>1_Blank</vt:lpstr>
      <vt:lpstr>1_Title &amp; Bullets - Left</vt:lpstr>
      <vt:lpstr>1_Title &amp; Bullets - 2 Column</vt:lpstr>
      <vt:lpstr>1_Title, Bullets &amp; Photo</vt:lpstr>
      <vt:lpstr>1_Title &amp; Bullets - Right</vt:lpstr>
      <vt:lpstr>1_Bullets</vt:lpstr>
      <vt:lpstr>PowerPoint Presentation</vt:lpstr>
      <vt:lpstr>PowerPoint Presentation</vt:lpstr>
      <vt:lpstr>What we will cover?</vt:lpstr>
      <vt:lpstr>PowerPoint Presentation</vt:lpstr>
      <vt:lpstr>PowerPoint Presentation</vt:lpstr>
      <vt:lpstr>PowerPoint Presentation</vt:lpstr>
      <vt:lpstr>The 6 P’s</vt:lpstr>
      <vt:lpstr>PowerPoint Presentation</vt:lpstr>
      <vt:lpstr>What is Mocking?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to Mock?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MockBox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 &amp; Dirty With ColdBox</dc:title>
  <dc:creator>LUis Majano</dc:creator>
  <cp:lastModifiedBy>gratzc</cp:lastModifiedBy>
  <cp:revision>29</cp:revision>
  <dcterms:modified xsi:type="dcterms:W3CDTF">2012-05-18T22:14:20Z</dcterms:modified>
</cp:coreProperties>
</file>